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8"/>
  </p:notesMasterIdLst>
  <p:sldIdLst>
    <p:sldId id="256" r:id="rId2"/>
    <p:sldId id="290" r:id="rId3"/>
    <p:sldId id="295" r:id="rId4"/>
    <p:sldId id="262" r:id="rId5"/>
    <p:sldId id="280" r:id="rId6"/>
    <p:sldId id="294" r:id="rId7"/>
    <p:sldId id="292" r:id="rId8"/>
    <p:sldId id="261" r:id="rId9"/>
    <p:sldId id="283" r:id="rId10"/>
    <p:sldId id="285" r:id="rId11"/>
    <p:sldId id="273" r:id="rId12"/>
    <p:sldId id="276" r:id="rId13"/>
    <p:sldId id="274" r:id="rId14"/>
    <p:sldId id="270" r:id="rId15"/>
    <p:sldId id="269" r:id="rId16"/>
    <p:sldId id="263" r:id="rId17"/>
    <p:sldId id="288" r:id="rId18"/>
    <p:sldId id="260" r:id="rId19"/>
    <p:sldId id="264" r:id="rId20"/>
    <p:sldId id="265" r:id="rId21"/>
    <p:sldId id="279" r:id="rId22"/>
    <p:sldId id="267" r:id="rId23"/>
    <p:sldId id="296" r:id="rId24"/>
    <p:sldId id="266" r:id="rId25"/>
    <p:sldId id="284"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urav"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202"/>
    <a:srgbClr val="D3FE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4" autoAdjust="0"/>
    <p:restoredTop sz="86377" autoAdjust="0"/>
  </p:normalViewPr>
  <p:slideViewPr>
    <p:cSldViewPr snapToGrid="0" snapToObjects="1">
      <p:cViewPr>
        <p:scale>
          <a:sx n="95" d="100"/>
          <a:sy n="95" d="100"/>
        </p:scale>
        <p:origin x="-2120"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7B990-3351-BC43-BD36-7B832BF0F168}" type="datetimeFigureOut">
              <a:rPr lang="en-US" smtClean="0"/>
              <a:t>5/22/14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3542EC-59A2-9D41-901D-4D255592533E}" type="slidenum">
              <a:rPr lang="en-US" smtClean="0"/>
              <a:t>‹#›</a:t>
            </a:fld>
            <a:endParaRPr lang="en-US"/>
          </a:p>
        </p:txBody>
      </p:sp>
    </p:spTree>
    <p:extLst>
      <p:ext uri="{BB962C8B-B14F-4D97-AF65-F5344CB8AC3E}">
        <p14:creationId xmlns:p14="http://schemas.microsoft.com/office/powerpoint/2010/main" val="23456233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1</a:t>
            </a:fld>
            <a:endParaRPr lang="en-US"/>
          </a:p>
        </p:txBody>
      </p:sp>
    </p:spTree>
    <p:extLst>
      <p:ext uri="{BB962C8B-B14F-4D97-AF65-F5344CB8AC3E}">
        <p14:creationId xmlns:p14="http://schemas.microsoft.com/office/powerpoint/2010/main" val="10301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11</a:t>
            </a:fld>
            <a:endParaRPr lang="en-US"/>
          </a:p>
        </p:txBody>
      </p:sp>
    </p:spTree>
    <p:extLst>
      <p:ext uri="{BB962C8B-B14F-4D97-AF65-F5344CB8AC3E}">
        <p14:creationId xmlns:p14="http://schemas.microsoft.com/office/powerpoint/2010/main" val="87896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53542EC-59A2-9D41-901D-4D255592533E}" type="slidenum">
              <a:rPr lang="en-US" smtClean="0"/>
              <a:t>12</a:t>
            </a:fld>
            <a:endParaRPr lang="en-US"/>
          </a:p>
        </p:txBody>
      </p:sp>
    </p:spTree>
    <p:extLst>
      <p:ext uri="{BB962C8B-B14F-4D97-AF65-F5344CB8AC3E}">
        <p14:creationId xmlns:p14="http://schemas.microsoft.com/office/powerpoint/2010/main" val="187431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13</a:t>
            </a:fld>
            <a:endParaRPr lang="en-US"/>
          </a:p>
        </p:txBody>
      </p:sp>
    </p:spTree>
    <p:extLst>
      <p:ext uri="{BB962C8B-B14F-4D97-AF65-F5344CB8AC3E}">
        <p14:creationId xmlns:p14="http://schemas.microsoft.com/office/powerpoint/2010/main" val="2442301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15</a:t>
            </a:fld>
            <a:endParaRPr lang="en-US"/>
          </a:p>
        </p:txBody>
      </p:sp>
    </p:spTree>
    <p:extLst>
      <p:ext uri="{BB962C8B-B14F-4D97-AF65-F5344CB8AC3E}">
        <p14:creationId xmlns:p14="http://schemas.microsoft.com/office/powerpoint/2010/main" val="261277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17</a:t>
            </a:fld>
            <a:endParaRPr lang="en-US"/>
          </a:p>
        </p:txBody>
      </p:sp>
    </p:spTree>
    <p:extLst>
      <p:ext uri="{BB962C8B-B14F-4D97-AF65-F5344CB8AC3E}">
        <p14:creationId xmlns:p14="http://schemas.microsoft.com/office/powerpoint/2010/main" val="1403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18</a:t>
            </a:fld>
            <a:endParaRPr lang="en-US"/>
          </a:p>
        </p:txBody>
      </p:sp>
    </p:spTree>
    <p:extLst>
      <p:ext uri="{BB962C8B-B14F-4D97-AF65-F5344CB8AC3E}">
        <p14:creationId xmlns:p14="http://schemas.microsoft.com/office/powerpoint/2010/main" val="390686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19</a:t>
            </a:fld>
            <a:endParaRPr lang="en-US"/>
          </a:p>
        </p:txBody>
      </p:sp>
    </p:spTree>
    <p:extLst>
      <p:ext uri="{BB962C8B-B14F-4D97-AF65-F5344CB8AC3E}">
        <p14:creationId xmlns:p14="http://schemas.microsoft.com/office/powerpoint/2010/main" val="3065729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21</a:t>
            </a:fld>
            <a:endParaRPr lang="en-US"/>
          </a:p>
        </p:txBody>
      </p:sp>
    </p:spTree>
    <p:extLst>
      <p:ext uri="{BB962C8B-B14F-4D97-AF65-F5344CB8AC3E}">
        <p14:creationId xmlns:p14="http://schemas.microsoft.com/office/powerpoint/2010/main" val="2655019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22</a:t>
            </a:fld>
            <a:endParaRPr lang="en-US"/>
          </a:p>
        </p:txBody>
      </p:sp>
    </p:spTree>
    <p:extLst>
      <p:ext uri="{BB962C8B-B14F-4D97-AF65-F5344CB8AC3E}">
        <p14:creationId xmlns:p14="http://schemas.microsoft.com/office/powerpoint/2010/main" val="5332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24</a:t>
            </a:fld>
            <a:endParaRPr lang="en-US"/>
          </a:p>
        </p:txBody>
      </p:sp>
    </p:spTree>
    <p:extLst>
      <p:ext uri="{BB962C8B-B14F-4D97-AF65-F5344CB8AC3E}">
        <p14:creationId xmlns:p14="http://schemas.microsoft.com/office/powerpoint/2010/main" val="137132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3</a:t>
            </a:fld>
            <a:endParaRPr lang="en-US"/>
          </a:p>
        </p:txBody>
      </p:sp>
    </p:spTree>
    <p:extLst>
      <p:ext uri="{BB962C8B-B14F-4D97-AF65-F5344CB8AC3E}">
        <p14:creationId xmlns:p14="http://schemas.microsoft.com/office/powerpoint/2010/main" val="4034491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4</a:t>
            </a:fld>
            <a:endParaRPr lang="en-US"/>
          </a:p>
        </p:txBody>
      </p:sp>
    </p:spTree>
    <p:extLst>
      <p:ext uri="{BB962C8B-B14F-4D97-AF65-F5344CB8AC3E}">
        <p14:creationId xmlns:p14="http://schemas.microsoft.com/office/powerpoint/2010/main" val="230699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5</a:t>
            </a:fld>
            <a:endParaRPr lang="en-US"/>
          </a:p>
        </p:txBody>
      </p:sp>
    </p:spTree>
    <p:extLst>
      <p:ext uri="{BB962C8B-B14F-4D97-AF65-F5344CB8AC3E}">
        <p14:creationId xmlns:p14="http://schemas.microsoft.com/office/powerpoint/2010/main" val="70815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6</a:t>
            </a:fld>
            <a:endParaRPr lang="en-US"/>
          </a:p>
        </p:txBody>
      </p:sp>
    </p:spTree>
    <p:extLst>
      <p:ext uri="{BB962C8B-B14F-4D97-AF65-F5344CB8AC3E}">
        <p14:creationId xmlns:p14="http://schemas.microsoft.com/office/powerpoint/2010/main" val="294892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7</a:t>
            </a:fld>
            <a:endParaRPr lang="en-US"/>
          </a:p>
        </p:txBody>
      </p:sp>
    </p:spTree>
    <p:extLst>
      <p:ext uri="{BB962C8B-B14F-4D97-AF65-F5344CB8AC3E}">
        <p14:creationId xmlns:p14="http://schemas.microsoft.com/office/powerpoint/2010/main" val="2513832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8</a:t>
            </a:fld>
            <a:endParaRPr lang="en-US"/>
          </a:p>
        </p:txBody>
      </p:sp>
    </p:spTree>
    <p:extLst>
      <p:ext uri="{BB962C8B-B14F-4D97-AF65-F5344CB8AC3E}">
        <p14:creationId xmlns:p14="http://schemas.microsoft.com/office/powerpoint/2010/main" val="3983692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9</a:t>
            </a:fld>
            <a:endParaRPr lang="en-US"/>
          </a:p>
        </p:txBody>
      </p:sp>
    </p:spTree>
    <p:extLst>
      <p:ext uri="{BB962C8B-B14F-4D97-AF65-F5344CB8AC3E}">
        <p14:creationId xmlns:p14="http://schemas.microsoft.com/office/powerpoint/2010/main" val="306474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3542EC-59A2-9D41-901D-4D255592533E}" type="slidenum">
              <a:rPr lang="en-US" smtClean="0"/>
              <a:t>10</a:t>
            </a:fld>
            <a:endParaRPr lang="en-US"/>
          </a:p>
        </p:txBody>
      </p:sp>
    </p:spTree>
    <p:extLst>
      <p:ext uri="{BB962C8B-B14F-4D97-AF65-F5344CB8AC3E}">
        <p14:creationId xmlns:p14="http://schemas.microsoft.com/office/powerpoint/2010/main" val="219078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CE7ED7A-B56B-E842-89A5-8F00DAAE74EC}" type="datetimeFigureOut">
              <a:rPr lang="en-US" smtClean="0"/>
              <a:t>5/22/14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13EB9EC-506F-2E44-8015-1D0D1E87397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E7ED7A-B56B-E842-89A5-8F00DAAE74EC}" type="datetimeFigureOut">
              <a:rPr lang="en-US" smtClean="0"/>
              <a:t>5/22/14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EB9EC-506F-2E44-8015-1D0D1E8739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CE7ED7A-B56B-E842-89A5-8F00DAAE74EC}" type="datetimeFigureOut">
              <a:rPr lang="en-US" smtClean="0"/>
              <a:t>5/22/14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13EB9EC-506F-2E44-8015-1D0D1E87397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CE7ED7A-B56B-E842-89A5-8F00DAAE74EC}" type="datetimeFigureOut">
              <a:rPr lang="en-US" smtClean="0"/>
              <a:t>5/22/14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13EB9EC-506F-2E44-8015-1D0D1E873974}"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CE7ED7A-B56B-E842-89A5-8F00DAAE74EC}" type="datetimeFigureOut">
              <a:rPr lang="en-US" smtClean="0"/>
              <a:t>5/22/14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13EB9EC-506F-2E44-8015-1D0D1E873974}"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CE7ED7A-B56B-E842-89A5-8F00DAAE74EC}" type="datetimeFigureOut">
              <a:rPr lang="en-US" smtClean="0"/>
              <a:t>5/22/14</a:t>
            </a:fld>
            <a:endParaRPr lang="en-US"/>
          </a:p>
        </p:txBody>
      </p:sp>
      <p:sp>
        <p:nvSpPr>
          <p:cNvPr id="10" name="Slide Number Placeholder 9"/>
          <p:cNvSpPr>
            <a:spLocks noGrp="1"/>
          </p:cNvSpPr>
          <p:nvPr>
            <p:ph type="sldNum" sz="quarter" idx="16"/>
          </p:nvPr>
        </p:nvSpPr>
        <p:spPr/>
        <p:txBody>
          <a:bodyPr rtlCol="0"/>
          <a:lstStyle/>
          <a:p>
            <a:fld id="{E13EB9EC-506F-2E44-8015-1D0D1E873974}"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CE7ED7A-B56B-E842-89A5-8F00DAAE74EC}" type="datetimeFigureOut">
              <a:rPr lang="en-US" smtClean="0"/>
              <a:t>5/22/14</a:t>
            </a:fld>
            <a:endParaRPr lang="en-US"/>
          </a:p>
        </p:txBody>
      </p:sp>
      <p:sp>
        <p:nvSpPr>
          <p:cNvPr id="12" name="Slide Number Placeholder 11"/>
          <p:cNvSpPr>
            <a:spLocks noGrp="1"/>
          </p:cNvSpPr>
          <p:nvPr>
            <p:ph type="sldNum" sz="quarter" idx="16"/>
          </p:nvPr>
        </p:nvSpPr>
        <p:spPr/>
        <p:txBody>
          <a:bodyPr rtlCol="0"/>
          <a:lstStyle/>
          <a:p>
            <a:fld id="{E13EB9EC-506F-2E44-8015-1D0D1E873974}"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E7ED7A-B56B-E842-89A5-8F00DAAE74EC}" type="datetimeFigureOut">
              <a:rPr lang="en-US" smtClean="0"/>
              <a:t>5/22/14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13EB9EC-506F-2E44-8015-1D0D1E8739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7ED7A-B56B-E842-89A5-8F00DAAE74EC}" type="datetimeFigureOut">
              <a:rPr lang="en-US" smtClean="0"/>
              <a:t>5/22/14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13EB9EC-506F-2E44-8015-1D0D1E8739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E7ED7A-B56B-E842-89A5-8F00DAAE74EC}" type="datetimeFigureOut">
              <a:rPr lang="en-US" smtClean="0"/>
              <a:t>5/22/14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13EB9EC-506F-2E44-8015-1D0D1E873974}"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CE7ED7A-B56B-E842-89A5-8F00DAAE74EC}" type="datetimeFigureOut">
              <a:rPr lang="en-US" smtClean="0"/>
              <a:t>5/22/14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13EB9EC-506F-2E44-8015-1D0D1E873974}"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CE7ED7A-B56B-E842-89A5-8F00DAAE74EC}" type="datetimeFigureOut">
              <a:rPr lang="en-US" smtClean="0"/>
              <a:t>5/22/14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13EB9EC-506F-2E44-8015-1D0D1E873974}" type="slidenum">
              <a:rPr lang="en-US" smtClean="0"/>
              <a:t>‹#›</a:t>
            </a:fld>
            <a:endParaRPr lang="en-US"/>
          </a:p>
        </p:txBody>
      </p:sp>
      <p:pic>
        <p:nvPicPr>
          <p:cNvPr id="10" name="Picture 16" descr="ULogoForHea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6235700"/>
            <a:ext cx="17811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nvidia_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699944" y="6235700"/>
            <a:ext cx="1986856" cy="49061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986848"/>
          </a:xfrm>
          <a:ln>
            <a:noFill/>
          </a:ln>
        </p:spPr>
        <p:txBody>
          <a:bodyPr>
            <a:noAutofit/>
          </a:bodyPr>
          <a:lstStyle/>
          <a:p>
            <a:pPr algn="l"/>
            <a:r>
              <a:rPr lang="en-US" sz="3200" b="1" dirty="0" smtClean="0">
                <a:solidFill>
                  <a:schemeClr val="tx1"/>
                </a:solidFill>
              </a:rPr>
              <a:t>NITRO</a:t>
            </a:r>
            <a:r>
              <a:rPr lang="en-US" sz="3200" dirty="0" smtClean="0"/>
              <a:t>: A Framework for Adaptive Code Variant Tuning</a:t>
            </a:r>
            <a:endParaRPr lang="en-US" sz="3200" dirty="0"/>
          </a:p>
        </p:txBody>
      </p:sp>
      <p:sp>
        <p:nvSpPr>
          <p:cNvPr id="3" name="Subtitle 2"/>
          <p:cNvSpPr>
            <a:spLocks noGrp="1"/>
          </p:cNvSpPr>
          <p:nvPr>
            <p:ph type="subTitle" idx="1"/>
          </p:nvPr>
        </p:nvSpPr>
        <p:spPr>
          <a:xfrm>
            <a:off x="1371600" y="3886199"/>
            <a:ext cx="6400800" cy="2048893"/>
          </a:xfrm>
        </p:spPr>
        <p:txBody>
          <a:bodyPr>
            <a:normAutofit/>
          </a:bodyPr>
          <a:lstStyle/>
          <a:p>
            <a:pPr algn="l"/>
            <a:r>
              <a:rPr lang="en-US" sz="2400" dirty="0" smtClean="0"/>
              <a:t>Saurav </a:t>
            </a:r>
            <a:r>
              <a:rPr lang="en-US" sz="2400" dirty="0" err="1" smtClean="0"/>
              <a:t>Muralidharan</a:t>
            </a:r>
            <a:r>
              <a:rPr lang="en-US" sz="2400" dirty="0" smtClean="0"/>
              <a:t>, Manu </a:t>
            </a:r>
            <a:r>
              <a:rPr lang="en-US" sz="2400" dirty="0" err="1" smtClean="0"/>
              <a:t>Shantharam</a:t>
            </a:r>
            <a:r>
              <a:rPr lang="en-US" sz="2400" dirty="0" smtClean="0"/>
              <a:t>, Mary Hall, Michael Garland*, Bryan Catanzaro*</a:t>
            </a:r>
          </a:p>
          <a:p>
            <a:pPr algn="l"/>
            <a:endParaRPr lang="en-US" sz="2400" dirty="0" smtClean="0"/>
          </a:p>
          <a:p>
            <a:pPr algn="l"/>
            <a:r>
              <a:rPr lang="en-US" sz="2400" dirty="0" smtClean="0"/>
              <a:t>University of Utah and *NVIDIA Research</a:t>
            </a:r>
            <a:endParaRPr lang="en-US" sz="2400" dirty="0"/>
          </a:p>
        </p:txBody>
      </p:sp>
    </p:spTree>
    <p:extLst>
      <p:ext uri="{BB962C8B-B14F-4D97-AF65-F5344CB8AC3E}">
        <p14:creationId xmlns:p14="http://schemas.microsoft.com/office/powerpoint/2010/main" val="16496371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4286" y="1637383"/>
            <a:ext cx="3243105" cy="3862050"/>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78051999"/>
              </p:ext>
            </p:extLst>
          </p:nvPr>
        </p:nvGraphicFramePr>
        <p:xfrm>
          <a:off x="4954290" y="2547867"/>
          <a:ext cx="2459537" cy="2682240"/>
        </p:xfrm>
        <a:graphic>
          <a:graphicData uri="http://schemas.openxmlformats.org/drawingml/2006/table">
            <a:tbl>
              <a:tblPr firstRow="1" bandRow="1">
                <a:effectLst/>
                <a:tableStyleId>{69C7853C-536D-4A76-A0AE-DD22124D55A5}</a:tableStyleId>
              </a:tblPr>
              <a:tblGrid>
                <a:gridCol w="2459537"/>
              </a:tblGrid>
              <a:tr h="314046">
                <a:tc>
                  <a:txBody>
                    <a:bodyPr/>
                    <a:lstStyle/>
                    <a:p>
                      <a:endParaRPr lang="en-US" sz="16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solidFill>
                        <a:srgbClr val="9BBB59">
                          <a:lumMod val="75000"/>
                        </a:srgb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alpha val="21000"/>
                      </a:schemeClr>
                    </a:solidFill>
                  </a:tcPr>
                </a:tc>
              </a:tr>
              <a:tr h="314046">
                <a:tc>
                  <a:txBody>
                    <a:bodyPr/>
                    <a:lstStyle/>
                    <a:p>
                      <a:endParaRPr lang="en-US" sz="16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alpha val="21000"/>
                      </a:schemeClr>
                    </a:solidFill>
                  </a:tcPr>
                </a:tc>
              </a:tr>
              <a:tr h="314046">
                <a:tc>
                  <a:txBody>
                    <a:bodyPr/>
                    <a:lstStyle/>
                    <a:p>
                      <a:endParaRPr lang="en-US" sz="16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alpha val="21000"/>
                      </a:schemeClr>
                    </a:solidFill>
                  </a:tcPr>
                </a:tc>
              </a:tr>
              <a:tr h="314046">
                <a:tc>
                  <a:txBody>
                    <a:bodyPr/>
                    <a:lstStyle/>
                    <a:p>
                      <a:endParaRPr lang="en-US" sz="160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alpha val="21000"/>
                      </a:schemeClr>
                    </a:solidFill>
                  </a:tcPr>
                </a:tc>
              </a:tr>
              <a:tr h="314046">
                <a:tc>
                  <a:txBody>
                    <a:bodyPr/>
                    <a:lstStyle/>
                    <a:p>
                      <a:endParaRPr lang="en-US" sz="16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alpha val="21000"/>
                      </a:schemeClr>
                    </a:solidFill>
                  </a:tcPr>
                </a:tc>
              </a:tr>
              <a:tr h="314046">
                <a:tc>
                  <a:txBody>
                    <a:bodyPr/>
                    <a:lstStyle/>
                    <a:p>
                      <a:pPr algn="ctr"/>
                      <a:endParaRPr lang="en-US" sz="16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alpha val="21000"/>
                      </a:schemeClr>
                    </a:solidFill>
                  </a:tcPr>
                </a:tc>
              </a:tr>
              <a:tr h="314046">
                <a:tc>
                  <a:txBody>
                    <a:bodyPr/>
                    <a:lstStyle/>
                    <a:p>
                      <a:pPr algn="ctr"/>
                      <a:endParaRPr lang="en-US" sz="16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alpha val="21000"/>
                      </a:schemeClr>
                    </a:solidFill>
                  </a:tcPr>
                </a:tc>
              </a:tr>
              <a:tr h="314046">
                <a:tc>
                  <a:txBody>
                    <a:bodyPr/>
                    <a:lstStyle/>
                    <a:p>
                      <a:pPr algn="ctr"/>
                      <a:endParaRPr lang="en-US" sz="16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lumMod val="75000"/>
                        </a:srgb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alpha val="21000"/>
                      </a:schemeClr>
                    </a:solidFill>
                  </a:tcPr>
                </a:tc>
              </a:tr>
            </a:tbl>
          </a:graphicData>
        </a:graphic>
      </p:graphicFrame>
      <p:cxnSp>
        <p:nvCxnSpPr>
          <p:cNvPr id="6" name="Straight Connector 5"/>
          <p:cNvCxnSpPr/>
          <p:nvPr/>
        </p:nvCxnSpPr>
        <p:spPr>
          <a:xfrm>
            <a:off x="4567773" y="2011542"/>
            <a:ext cx="324961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574287" y="2352073"/>
            <a:ext cx="3243104"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98027" y="2011542"/>
            <a:ext cx="3243105" cy="374159"/>
          </a:xfrm>
          <a:prstGeom prst="rect">
            <a:avLst/>
          </a:prstGeom>
          <a:noFill/>
        </p:spPr>
        <p:txBody>
          <a:bodyPr wrap="square" rtlCol="0">
            <a:spAutoFit/>
          </a:bodyPr>
          <a:lstStyle/>
          <a:p>
            <a:pPr algn="ctr"/>
            <a:r>
              <a:rPr lang="en-US" dirty="0" smtClean="0"/>
              <a:t>Nitro Library</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446274727"/>
              </p:ext>
            </p:extLst>
          </p:nvPr>
        </p:nvGraphicFramePr>
        <p:xfrm>
          <a:off x="5069748" y="2659233"/>
          <a:ext cx="2498385" cy="2600959"/>
        </p:xfrm>
        <a:graphic>
          <a:graphicData uri="http://schemas.openxmlformats.org/drawingml/2006/table">
            <a:tbl>
              <a:tblPr firstRow="1" bandRow="1">
                <a:effectLst/>
                <a:tableStyleId>{69C7853C-536D-4A76-A0AE-DD22124D55A5}</a:tableStyleId>
              </a:tblPr>
              <a:tblGrid>
                <a:gridCol w="499677"/>
                <a:gridCol w="499677"/>
                <a:gridCol w="499677"/>
                <a:gridCol w="499677"/>
                <a:gridCol w="499677"/>
              </a:tblGrid>
              <a:tr h="288364">
                <a:tc gridSpan="5">
                  <a:txBody>
                    <a:bodyPr/>
                    <a:lstStyle/>
                    <a:p>
                      <a:pPr algn="ctr"/>
                      <a:r>
                        <a:rPr lang="en-US" sz="1600" b="1" dirty="0" err="1" smtClean="0">
                          <a:solidFill>
                            <a:srgbClr val="000000"/>
                          </a:solidFill>
                        </a:rPr>
                        <a:t>SpMV</a:t>
                      </a:r>
                      <a:r>
                        <a:rPr lang="en-US" sz="1600" b="1" dirty="0" smtClean="0">
                          <a:solidFill>
                            <a:srgbClr val="000000"/>
                          </a:solidFill>
                        </a:rPr>
                        <a:t> (...)</a:t>
                      </a:r>
                      <a:endParaRPr lang="en-US" sz="1600" b="1" dirty="0">
                        <a:solidFill>
                          <a:srgbClr val="000000"/>
                        </a:solidFill>
                      </a:endParaRPr>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solidFill>
                        <a:srgbClr val="9BBB59">
                          <a:lumMod val="75000"/>
                        </a:srgbClr>
                      </a:solidFill>
                      <a:prstDash val="solid"/>
                      <a:round/>
                      <a:headEnd type="none" w="med" len="med"/>
                      <a:tailEnd type="none" w="med" len="med"/>
                    </a:lnT>
                    <a:lnB w="9525" cap="flat" cmpd="sng" algn="ctr">
                      <a:solidFill>
                        <a:prstClr val="black">
                          <a:lumMod val="65000"/>
                          <a:lumOff val="35000"/>
                        </a:prstClr>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16273">
                <a:tc gridSpan="5">
                  <a:txBody>
                    <a:bodyPr/>
                    <a:lstStyle/>
                    <a:p>
                      <a:pPr algn="ctr"/>
                      <a:endParaRPr lang="en-US" sz="1600" baseline="-250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9525" cap="flat" cmpd="sng" algn="ctr">
                      <a:solidFill>
                        <a:prstClr val="black">
                          <a:lumMod val="65000"/>
                          <a:lumOff val="35000"/>
                        </a:prstClr>
                      </a:solidFill>
                      <a:prstDash val="solid"/>
                      <a:round/>
                      <a:headEnd type="none" w="med" len="med"/>
                      <a:tailEnd type="none" w="med" len="med"/>
                    </a:lnT>
                    <a:lnB w="9525" cap="flat" cmpd="sng" algn="ctr">
                      <a:solidFill>
                        <a:prstClr val="black">
                          <a:lumMod val="65000"/>
                          <a:lumOff val="35000"/>
                        </a:prstClr>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88364">
                <a:tc gridSpan="5">
                  <a:txBody>
                    <a:bodyPr/>
                    <a:lstStyle/>
                    <a:p>
                      <a:pPr algn="ctr"/>
                      <a:r>
                        <a:rPr lang="en-US" sz="1600" dirty="0" smtClean="0"/>
                        <a:t>CSR_VEC</a:t>
                      </a:r>
                      <a:endParaRPr lang="en-US" sz="1600" baseline="-250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9525" cap="flat" cmpd="sng" algn="ctr">
                      <a:solidFill>
                        <a:prstClr val="black">
                          <a:lumMod val="65000"/>
                          <a:lumOff val="35000"/>
                        </a:prstClr>
                      </a:solidFill>
                      <a:prstDash val="solid"/>
                      <a:round/>
                      <a:headEnd type="none" w="med" len="med"/>
                      <a:tailEnd type="none" w="med" len="med"/>
                    </a:lnT>
                    <a:lnB w="9525" cap="flat" cmpd="sng" algn="ctr">
                      <a:solidFill>
                        <a:prstClr val="black">
                          <a:lumMod val="65000"/>
                          <a:lumOff val="35000"/>
                        </a:prstClr>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88364">
                <a:tc gridSpan="5">
                  <a:txBody>
                    <a:bodyPr/>
                    <a:lstStyle/>
                    <a:p>
                      <a:pPr algn="ctr"/>
                      <a:r>
                        <a:rPr lang="en-US" sz="1600" dirty="0" smtClean="0"/>
                        <a:t>DIA</a:t>
                      </a:r>
                      <a:endParaRPr lang="en-US" sz="16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9525" cap="flat" cmpd="sng" algn="ctr">
                      <a:solidFill>
                        <a:prstClr val="black">
                          <a:lumMod val="65000"/>
                          <a:lumOff val="35000"/>
                        </a:prstClr>
                      </a:solidFill>
                      <a:prstDash val="solid"/>
                      <a:round/>
                      <a:headEnd type="none" w="med" len="med"/>
                      <a:tailEnd type="none" w="med" len="med"/>
                    </a:lnT>
                    <a:lnB w="9525" cap="flat" cmpd="sng" algn="ctr">
                      <a:solidFill>
                        <a:prstClr val="black">
                          <a:lumMod val="65000"/>
                          <a:lumOff val="35000"/>
                        </a:prstClr>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88364">
                <a:tc gridSpan="5">
                  <a:txBody>
                    <a:bodyPr/>
                    <a:lstStyle/>
                    <a:p>
                      <a:pPr algn="ctr"/>
                      <a:r>
                        <a:rPr lang="en-US" sz="1600" dirty="0" smtClean="0"/>
                        <a:t>ELL</a:t>
                      </a:r>
                      <a:endParaRPr lang="en-US" sz="16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9525" cap="flat" cmpd="sng" algn="ctr">
                      <a:solidFill>
                        <a:prstClr val="black">
                          <a:lumMod val="65000"/>
                          <a:lumOff val="35000"/>
                        </a:prstClr>
                      </a:solidFill>
                      <a:prstDash val="solid"/>
                      <a:round/>
                      <a:headEnd type="none" w="med" len="med"/>
                      <a:tailEnd type="none" w="med" len="med"/>
                    </a:lnT>
                    <a:lnB w="9525" cap="flat" cmpd="sng" algn="ctr">
                      <a:solidFill>
                        <a:prstClr val="black">
                          <a:lumMod val="65000"/>
                          <a:lumOff val="35000"/>
                        </a:prstClr>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88364">
                <a:tc gridSpan="5">
                  <a:txBody>
                    <a:bodyPr/>
                    <a:lstStyle/>
                    <a:p>
                      <a:pPr algn="ctr"/>
                      <a:r>
                        <a:rPr lang="en-US" sz="1600" dirty="0" smtClean="0"/>
                        <a:t>...</a:t>
                      </a:r>
                      <a:endParaRPr lang="en-US" sz="1600" baseline="-250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9525" cap="flat" cmpd="sng" algn="ctr">
                      <a:solidFill>
                        <a:prstClr val="black">
                          <a:lumMod val="65000"/>
                          <a:lumOff val="35000"/>
                        </a:prstClr>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alpha val="21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88364">
                <a:tc>
                  <a:txBody>
                    <a:bodyPr/>
                    <a:lstStyle/>
                    <a:p>
                      <a:pPr algn="ctr"/>
                      <a:r>
                        <a:rPr lang="en-US" sz="1600" dirty="0" smtClean="0"/>
                        <a:t>F</a:t>
                      </a:r>
                      <a:r>
                        <a:rPr lang="en-US" sz="1600" baseline="-25000" dirty="0" smtClean="0"/>
                        <a:t>1</a:t>
                      </a:r>
                      <a:endParaRPr lang="en-US" sz="1600" baseline="-250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alpha val="21000"/>
                      </a:schemeClr>
                    </a:solidFill>
                  </a:tcPr>
                </a:tc>
                <a:tc>
                  <a:txBody>
                    <a:bodyPr/>
                    <a:lstStyle/>
                    <a:p>
                      <a:pPr algn="ctr"/>
                      <a:r>
                        <a:rPr lang="en-US" sz="1600" dirty="0" smtClean="0"/>
                        <a:t>F</a:t>
                      </a:r>
                      <a:r>
                        <a:rPr lang="en-US" sz="1600" baseline="-25000" dirty="0" smtClean="0"/>
                        <a:t>2</a:t>
                      </a:r>
                      <a:endParaRPr lang="en-US" sz="1600" baseline="-25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alpha val="21000"/>
                      </a:schemeClr>
                    </a:solidFill>
                  </a:tcPr>
                </a:tc>
                <a:tc>
                  <a:txBody>
                    <a:bodyPr/>
                    <a:lstStyle/>
                    <a:p>
                      <a:pPr algn="ctr"/>
                      <a:r>
                        <a:rPr lang="en-US" sz="1600" dirty="0" smtClean="0"/>
                        <a:t>…</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alpha val="21000"/>
                      </a:schemeClr>
                    </a:solidFill>
                  </a:tcPr>
                </a:tc>
                <a:tc>
                  <a:txBody>
                    <a:bodyPr/>
                    <a:lstStyle/>
                    <a:p>
                      <a:pPr algn="ctr"/>
                      <a:r>
                        <a:rPr lang="en-US" sz="1600" dirty="0" smtClean="0"/>
                        <a:t>…</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alpha val="21000"/>
                      </a:schemeClr>
                    </a:solidFill>
                  </a:tcPr>
                </a:tc>
                <a:tc>
                  <a:txBody>
                    <a:bodyPr/>
                    <a:lstStyle/>
                    <a:p>
                      <a:pPr algn="ctr"/>
                      <a:r>
                        <a:rPr lang="en-US" sz="1600" dirty="0" err="1" smtClean="0"/>
                        <a:t>F</a:t>
                      </a:r>
                      <a:r>
                        <a:rPr lang="en-US" sz="1600" baseline="-25000" dirty="0" err="1" smtClean="0"/>
                        <a:t>j</a:t>
                      </a:r>
                      <a:endParaRPr lang="en-US" sz="1600" baseline="-25000" dirty="0"/>
                    </a:p>
                  </a:txBody>
                  <a:tcPr anchor="ctr">
                    <a:lnL w="12700" cap="flat" cmpd="sng" algn="ctr">
                      <a:solidFill>
                        <a:scrgbClr r="0" g="0" b="0"/>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alpha val="21000"/>
                      </a:schemeClr>
                    </a:solidFill>
                  </a:tcPr>
                </a:tc>
              </a:tr>
              <a:tr h="288364">
                <a:tc>
                  <a:txBody>
                    <a:bodyPr/>
                    <a:lstStyle/>
                    <a:p>
                      <a:pPr algn="ctr"/>
                      <a:r>
                        <a:rPr lang="en-US" sz="1600" dirty="0" smtClean="0"/>
                        <a:t>C</a:t>
                      </a:r>
                      <a:r>
                        <a:rPr lang="en-US" sz="1600" baseline="-25000" dirty="0" smtClean="0"/>
                        <a:t>1</a:t>
                      </a:r>
                      <a:endParaRPr lang="en-US" sz="1600" baseline="-250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9BBB59">
                          <a:lumMod val="75000"/>
                        </a:srgbClr>
                      </a:solidFill>
                      <a:prstDash val="solid"/>
                      <a:round/>
                      <a:headEnd type="none" w="med" len="med"/>
                      <a:tailEnd type="none" w="med" len="med"/>
                    </a:lnB>
                    <a:solidFill>
                      <a:schemeClr val="accent3">
                        <a:lumMod val="60000"/>
                        <a:lumOff val="40000"/>
                        <a:alpha val="21000"/>
                      </a:schemeClr>
                    </a:solidFill>
                  </a:tcPr>
                </a:tc>
                <a:tc>
                  <a:txBody>
                    <a:bodyPr/>
                    <a:lstStyle/>
                    <a:p>
                      <a:pPr algn="ctr"/>
                      <a:r>
                        <a:rPr lang="en-US" sz="1600" dirty="0" smtClean="0"/>
                        <a:t>C</a:t>
                      </a:r>
                      <a:r>
                        <a:rPr lang="en-US" sz="1600" baseline="-25000" dirty="0" smtClean="0"/>
                        <a:t>2</a:t>
                      </a:r>
                      <a:endParaRPr lang="en-US" sz="1600" baseline="-25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9BBB59">
                          <a:lumMod val="75000"/>
                        </a:srgbClr>
                      </a:solidFill>
                      <a:prstDash val="solid"/>
                      <a:round/>
                      <a:headEnd type="none" w="med" len="med"/>
                      <a:tailEnd type="none" w="med" len="med"/>
                    </a:lnB>
                    <a:solidFill>
                      <a:schemeClr val="accent3">
                        <a:lumMod val="60000"/>
                        <a:lumOff val="40000"/>
                        <a:alpha val="21000"/>
                      </a:schemeClr>
                    </a:solidFill>
                  </a:tcPr>
                </a:tc>
                <a:tc>
                  <a:txBody>
                    <a:bodyPr/>
                    <a:lstStyle/>
                    <a:p>
                      <a:pPr algn="ctr"/>
                      <a:r>
                        <a:rPr lang="en-US" sz="1600" dirty="0" smtClean="0"/>
                        <a:t>…</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9BBB59">
                          <a:lumMod val="75000"/>
                        </a:srgbClr>
                      </a:solidFill>
                      <a:prstDash val="solid"/>
                      <a:round/>
                      <a:headEnd type="none" w="med" len="med"/>
                      <a:tailEnd type="none" w="med" len="med"/>
                    </a:lnB>
                    <a:solidFill>
                      <a:schemeClr val="accent3">
                        <a:lumMod val="60000"/>
                        <a:lumOff val="40000"/>
                        <a:alpha val="21000"/>
                      </a:schemeClr>
                    </a:solidFill>
                  </a:tcPr>
                </a:tc>
                <a:tc>
                  <a:txBody>
                    <a:bodyPr/>
                    <a:lstStyle/>
                    <a:p>
                      <a:pPr algn="ctr"/>
                      <a:r>
                        <a:rPr lang="en-US" sz="1600" dirty="0" smtClean="0"/>
                        <a:t>…</a:t>
                      </a:r>
                      <a:endParaRPr lang="en-US" sz="16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9BBB59">
                          <a:lumMod val="75000"/>
                        </a:srgbClr>
                      </a:solidFill>
                      <a:prstDash val="solid"/>
                      <a:round/>
                      <a:headEnd type="none" w="med" len="med"/>
                      <a:tailEnd type="none" w="med" len="med"/>
                    </a:lnB>
                    <a:solidFill>
                      <a:schemeClr val="accent3">
                        <a:lumMod val="60000"/>
                        <a:lumOff val="40000"/>
                        <a:alpha val="21000"/>
                      </a:schemeClr>
                    </a:solidFill>
                  </a:tcPr>
                </a:tc>
                <a:tc>
                  <a:txBody>
                    <a:bodyPr/>
                    <a:lstStyle/>
                    <a:p>
                      <a:pPr algn="ctr"/>
                      <a:r>
                        <a:rPr lang="en-US" sz="1600" kern="1200" dirty="0" err="1" smtClean="0">
                          <a:solidFill>
                            <a:schemeClr val="dk1"/>
                          </a:solidFill>
                          <a:latin typeface="+mn-lt"/>
                          <a:ea typeface="+mn-ea"/>
                          <a:cs typeface="+mn-cs"/>
                        </a:rPr>
                        <a:t>C</a:t>
                      </a:r>
                      <a:r>
                        <a:rPr lang="en-US" sz="1600" kern="1200" baseline="-25000" dirty="0" err="1" smtClean="0">
                          <a:solidFill>
                            <a:schemeClr val="dk1"/>
                          </a:solidFill>
                          <a:latin typeface="+mn-lt"/>
                          <a:ea typeface="+mn-ea"/>
                          <a:cs typeface="+mn-cs"/>
                        </a:rPr>
                        <a:t>k</a:t>
                      </a:r>
                      <a:endParaRPr lang="en-US" sz="1600" kern="1200" baseline="-25000" dirty="0">
                        <a:solidFill>
                          <a:schemeClr val="dk1"/>
                        </a:solidFill>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9BBB59">
                          <a:lumMod val="75000"/>
                        </a:srgbClr>
                      </a:solidFill>
                      <a:prstDash val="solid"/>
                      <a:round/>
                      <a:headEnd type="none" w="med" len="med"/>
                      <a:tailEnd type="none" w="med" len="med"/>
                    </a:lnB>
                    <a:solidFill>
                      <a:schemeClr val="accent3">
                        <a:lumMod val="60000"/>
                        <a:lumOff val="40000"/>
                        <a:alpha val="21000"/>
                      </a:schemeClr>
                    </a:solidFill>
                  </a:tcPr>
                </a:tc>
              </a:tr>
            </a:tbl>
          </a:graphicData>
        </a:graphic>
      </p:graphicFrame>
      <p:cxnSp>
        <p:nvCxnSpPr>
          <p:cNvPr id="16" name="Straight Arrow Connector 15"/>
          <p:cNvCxnSpPr>
            <a:stCxn id="15" idx="0"/>
            <a:endCxn id="4" idx="2"/>
          </p:cNvCxnSpPr>
          <p:nvPr/>
        </p:nvCxnSpPr>
        <p:spPr>
          <a:xfrm flipH="1" flipV="1">
            <a:off x="6195839" y="5499433"/>
            <a:ext cx="9779" cy="1995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230751" y="5415036"/>
            <a:ext cx="769750" cy="307777"/>
          </a:xfrm>
          <a:prstGeom prst="rect">
            <a:avLst/>
          </a:prstGeom>
          <a:noFill/>
        </p:spPr>
        <p:txBody>
          <a:bodyPr wrap="square" rtlCol="0">
            <a:spAutoFit/>
          </a:bodyPr>
          <a:lstStyle/>
          <a:p>
            <a:r>
              <a:rPr lang="en-US" sz="1400" dirty="0" smtClean="0"/>
              <a:t>Query</a:t>
            </a:r>
            <a:endParaRPr lang="en-US" sz="1400" dirty="0"/>
          </a:p>
        </p:txBody>
      </p:sp>
      <p:grpSp>
        <p:nvGrpSpPr>
          <p:cNvPr id="83" name="Group 82"/>
          <p:cNvGrpSpPr/>
          <p:nvPr/>
        </p:nvGrpSpPr>
        <p:grpSpPr>
          <a:xfrm>
            <a:off x="4623052" y="5699008"/>
            <a:ext cx="3218080" cy="454342"/>
            <a:chOff x="2586629" y="6163284"/>
            <a:chExt cx="3804477" cy="454342"/>
          </a:xfrm>
        </p:grpSpPr>
        <p:sp>
          <p:nvSpPr>
            <p:cNvPr id="15" name="Rectangle 14"/>
            <p:cNvSpPr/>
            <p:nvPr/>
          </p:nvSpPr>
          <p:spPr>
            <a:xfrm>
              <a:off x="2586629" y="6163284"/>
              <a:ext cx="3741880" cy="391738"/>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Models</a:t>
              </a:r>
              <a:endParaRPr lang="en-US" dirty="0"/>
            </a:p>
          </p:txBody>
        </p:sp>
        <p:sp>
          <p:nvSpPr>
            <p:cNvPr id="20" name="Rectangle 19"/>
            <p:cNvSpPr/>
            <p:nvPr/>
          </p:nvSpPr>
          <p:spPr>
            <a:xfrm>
              <a:off x="2649226" y="6225888"/>
              <a:ext cx="3741880" cy="391738"/>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SpMV</a:t>
              </a:r>
              <a:r>
                <a:rPr lang="en-US" dirty="0" smtClean="0"/>
                <a:t> Model</a:t>
              </a:r>
              <a:endParaRPr lang="en-US" dirty="0"/>
            </a:p>
          </p:txBody>
        </p:sp>
      </p:grpSp>
      <p:sp>
        <p:nvSpPr>
          <p:cNvPr id="21" name="Rectangle 20"/>
          <p:cNvSpPr/>
          <p:nvPr/>
        </p:nvSpPr>
        <p:spPr>
          <a:xfrm>
            <a:off x="788477" y="3330967"/>
            <a:ext cx="3243103" cy="338554"/>
          </a:xfrm>
          <a:prstGeom prst="rect">
            <a:avLst/>
          </a:prstGeom>
          <a:ln>
            <a:solidFill>
              <a:schemeClr val="accent1"/>
            </a:solidFill>
          </a:ln>
          <a:effectLst/>
        </p:spPr>
        <p:txBody>
          <a:bodyPr wrap="square">
            <a:spAutoFit/>
          </a:bodyPr>
          <a:lstStyle/>
          <a:p>
            <a:pPr algn="ctr"/>
            <a:r>
              <a:rPr lang="en-US" sz="1600" b="1" dirty="0" err="1" smtClean="0">
                <a:solidFill>
                  <a:schemeClr val="accent6"/>
                </a:solidFill>
                <a:latin typeface="Menlo Regular"/>
                <a:cs typeface="Menlo Regular"/>
              </a:rPr>
              <a:t>my_lib</a:t>
            </a:r>
            <a:r>
              <a:rPr lang="en-US" sz="1600" b="1" dirty="0" smtClean="0">
                <a:solidFill>
                  <a:srgbClr val="000000"/>
                </a:solidFill>
                <a:latin typeface="Menlo Regular"/>
                <a:cs typeface="Menlo Regular"/>
              </a:rPr>
              <a:t>::</a:t>
            </a:r>
            <a:r>
              <a:rPr lang="en-US" sz="1600" b="1" dirty="0" err="1" smtClean="0">
                <a:solidFill>
                  <a:srgbClr val="000000"/>
                </a:solidFill>
                <a:latin typeface="Menlo Regular"/>
                <a:cs typeface="Menlo Regular"/>
              </a:rPr>
              <a:t>SpMV</a:t>
            </a:r>
            <a:r>
              <a:rPr lang="en-US" sz="1600" b="1" dirty="0" smtClean="0">
                <a:solidFill>
                  <a:srgbClr val="000000"/>
                </a:solidFill>
                <a:latin typeface="Menlo Regular"/>
                <a:cs typeface="Menlo Regular"/>
              </a:rPr>
              <a:t>(matrix)</a:t>
            </a:r>
            <a:r>
              <a:rPr lang="en-US" sz="1600" b="1" dirty="0">
                <a:solidFill>
                  <a:srgbClr val="000000"/>
                </a:solidFill>
                <a:latin typeface="Menlo Regular"/>
                <a:cs typeface="Menlo Regular"/>
              </a:rPr>
              <a:t>;</a:t>
            </a:r>
            <a:endParaRPr lang="en-US" sz="1600" dirty="0">
              <a:solidFill>
                <a:srgbClr val="000000"/>
              </a:solidFill>
              <a:latin typeface="Menlo Regular"/>
              <a:cs typeface="Menlo Regular"/>
            </a:endParaRPr>
          </a:p>
        </p:txBody>
      </p:sp>
      <p:sp>
        <p:nvSpPr>
          <p:cNvPr id="22" name="TextBox 21"/>
          <p:cNvSpPr txBox="1"/>
          <p:nvPr/>
        </p:nvSpPr>
        <p:spPr>
          <a:xfrm>
            <a:off x="788476" y="3963910"/>
            <a:ext cx="3243105" cy="369332"/>
          </a:xfrm>
          <a:prstGeom prst="rect">
            <a:avLst/>
          </a:prstGeom>
          <a:noFill/>
          <a:ln>
            <a:solidFill>
              <a:schemeClr val="accent1"/>
            </a:solidFill>
          </a:ln>
        </p:spPr>
        <p:txBody>
          <a:bodyPr wrap="square" rtlCol="0">
            <a:spAutoFit/>
          </a:bodyPr>
          <a:lstStyle/>
          <a:p>
            <a:pPr algn="ctr"/>
            <a:r>
              <a:rPr lang="en-US" dirty="0" smtClean="0">
                <a:solidFill>
                  <a:srgbClr val="000000"/>
                </a:solidFill>
              </a:rPr>
              <a:t>Run DIA</a:t>
            </a:r>
            <a:endParaRPr lang="en-US" dirty="0">
              <a:solidFill>
                <a:srgbClr val="000000"/>
              </a:solidFill>
            </a:endParaRPr>
          </a:p>
        </p:txBody>
      </p:sp>
      <p:cxnSp>
        <p:nvCxnSpPr>
          <p:cNvPr id="23" name="Straight Arrow Connector 22"/>
          <p:cNvCxnSpPr>
            <a:stCxn id="21" idx="2"/>
            <a:endCxn id="22" idx="0"/>
          </p:cNvCxnSpPr>
          <p:nvPr/>
        </p:nvCxnSpPr>
        <p:spPr>
          <a:xfrm>
            <a:off x="2410029" y="3669521"/>
            <a:ext cx="0" cy="294389"/>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597199" y="1652460"/>
            <a:ext cx="3220192" cy="374159"/>
          </a:xfrm>
          <a:prstGeom prst="rect">
            <a:avLst/>
          </a:prstGeom>
          <a:noFill/>
        </p:spPr>
        <p:txBody>
          <a:bodyPr wrap="square" rtlCol="0">
            <a:spAutoFit/>
          </a:bodyPr>
          <a:lstStyle/>
          <a:p>
            <a:pPr algn="ctr"/>
            <a:r>
              <a:rPr lang="en-US" dirty="0" smtClean="0"/>
              <a:t>User Library (</a:t>
            </a:r>
            <a:r>
              <a:rPr lang="en-US" b="1" dirty="0" err="1" smtClean="0"/>
              <a:t>my_lib</a:t>
            </a:r>
            <a:r>
              <a:rPr lang="en-US" dirty="0" smtClean="0"/>
              <a:t>)</a:t>
            </a:r>
            <a:endParaRPr lang="en-US" dirty="0"/>
          </a:p>
        </p:txBody>
      </p:sp>
      <p:cxnSp>
        <p:nvCxnSpPr>
          <p:cNvPr id="27" name="Curved Connector 26"/>
          <p:cNvCxnSpPr>
            <a:stCxn id="21" idx="3"/>
            <a:endCxn id="25" idx="1"/>
          </p:cNvCxnSpPr>
          <p:nvPr/>
        </p:nvCxnSpPr>
        <p:spPr>
          <a:xfrm flipV="1">
            <a:off x="4031580" y="1839540"/>
            <a:ext cx="565619" cy="1660704"/>
          </a:xfrm>
          <a:prstGeom prst="curvedConnector3">
            <a:avLst>
              <a:gd name="adj1" fmla="val 1150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25" idx="3"/>
            <a:endCxn id="8" idx="3"/>
          </p:cNvCxnSpPr>
          <p:nvPr/>
        </p:nvCxnSpPr>
        <p:spPr>
          <a:xfrm>
            <a:off x="7817391" y="1839540"/>
            <a:ext cx="23741" cy="359082"/>
          </a:xfrm>
          <a:prstGeom prst="curvedConnector3">
            <a:avLst>
              <a:gd name="adj1" fmla="val 106289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val="2973604523"/>
              </p:ext>
            </p:extLst>
          </p:nvPr>
        </p:nvGraphicFramePr>
        <p:xfrm>
          <a:off x="5069655" y="2658030"/>
          <a:ext cx="2498385" cy="2600959"/>
        </p:xfrm>
        <a:graphic>
          <a:graphicData uri="http://schemas.openxmlformats.org/drawingml/2006/table">
            <a:tbl>
              <a:tblPr firstRow="1" bandRow="1">
                <a:effectLst/>
                <a:tableStyleId>{69C7853C-536D-4A76-A0AE-DD22124D55A5}</a:tableStyleId>
              </a:tblPr>
              <a:tblGrid>
                <a:gridCol w="499677"/>
                <a:gridCol w="499677"/>
                <a:gridCol w="499677"/>
                <a:gridCol w="499677"/>
                <a:gridCol w="499677"/>
              </a:tblGrid>
              <a:tr h="288364">
                <a:tc gridSpan="5">
                  <a:txBody>
                    <a:bodyPr/>
                    <a:lstStyle/>
                    <a:p>
                      <a:pPr algn="ctr"/>
                      <a:r>
                        <a:rPr lang="en-US" sz="1600" b="1" dirty="0" err="1" smtClean="0">
                          <a:solidFill>
                            <a:srgbClr val="000000"/>
                          </a:solidFill>
                        </a:rPr>
                        <a:t>SpMV</a:t>
                      </a:r>
                      <a:r>
                        <a:rPr lang="en-US" sz="1600" b="1" dirty="0" smtClean="0">
                          <a:solidFill>
                            <a:srgbClr val="000000"/>
                          </a:solidFill>
                        </a:rPr>
                        <a:t> (...)</a:t>
                      </a:r>
                      <a:endParaRPr lang="en-US" sz="1600" b="1" dirty="0">
                        <a:solidFill>
                          <a:srgbClr val="000000"/>
                        </a:solidFill>
                      </a:endParaRPr>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solidFill>
                        <a:srgbClr val="9BBB59">
                          <a:lumMod val="75000"/>
                        </a:srgbClr>
                      </a:solidFill>
                      <a:prstDash val="solid"/>
                      <a:round/>
                      <a:headEnd type="none" w="med" len="med"/>
                      <a:tailEnd type="none" w="med" len="med"/>
                    </a:lnT>
                    <a:lnB w="9525" cap="flat" cmpd="sng" algn="ctr">
                      <a:solidFill>
                        <a:prstClr val="black">
                          <a:lumMod val="65000"/>
                          <a:lumOff val="35000"/>
                        </a:prstClr>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16273">
                <a:tc gridSpan="5">
                  <a:txBody>
                    <a:bodyPr/>
                    <a:lstStyle/>
                    <a:p>
                      <a:pPr algn="ctr"/>
                      <a:endParaRPr lang="en-US" sz="1600" baseline="-250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9525" cap="flat" cmpd="sng" algn="ctr">
                      <a:solidFill>
                        <a:prstClr val="black">
                          <a:lumMod val="65000"/>
                          <a:lumOff val="35000"/>
                        </a:prstClr>
                      </a:solidFill>
                      <a:prstDash val="solid"/>
                      <a:round/>
                      <a:headEnd type="none" w="med" len="med"/>
                      <a:tailEnd type="none" w="med" len="med"/>
                    </a:lnT>
                    <a:lnB w="9525" cap="flat" cmpd="sng" algn="ctr">
                      <a:solidFill>
                        <a:prstClr val="black">
                          <a:lumMod val="65000"/>
                          <a:lumOff val="35000"/>
                        </a:prstClr>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88364">
                <a:tc gridSpan="5">
                  <a:txBody>
                    <a:bodyPr/>
                    <a:lstStyle/>
                    <a:p>
                      <a:pPr algn="ctr"/>
                      <a:r>
                        <a:rPr lang="en-US" sz="1600" dirty="0" smtClean="0"/>
                        <a:t>CSR_VEC</a:t>
                      </a:r>
                      <a:endParaRPr lang="en-US" sz="1600" baseline="-250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9525" cap="flat" cmpd="sng" algn="ctr">
                      <a:solidFill>
                        <a:prstClr val="black">
                          <a:lumMod val="65000"/>
                          <a:lumOff val="35000"/>
                        </a:prstClr>
                      </a:solidFill>
                      <a:prstDash val="solid"/>
                      <a:round/>
                      <a:headEnd type="none" w="med" len="med"/>
                      <a:tailEnd type="none" w="med" len="med"/>
                    </a:lnT>
                    <a:lnB w="9525" cap="flat" cmpd="sng" algn="ctr">
                      <a:solidFill>
                        <a:prstClr val="black">
                          <a:lumMod val="65000"/>
                          <a:lumOff val="35000"/>
                        </a:prstClr>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88364">
                <a:tc gridSpan="5">
                  <a:txBody>
                    <a:bodyPr/>
                    <a:lstStyle/>
                    <a:p>
                      <a:pPr algn="ctr"/>
                      <a:r>
                        <a:rPr lang="en-US" sz="1600" dirty="0" smtClean="0"/>
                        <a:t>DIA</a:t>
                      </a:r>
                      <a:endParaRPr lang="en-US" sz="16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9525" cap="flat" cmpd="sng" algn="ctr">
                      <a:solidFill>
                        <a:prstClr val="black">
                          <a:lumMod val="65000"/>
                          <a:lumOff val="35000"/>
                        </a:prstClr>
                      </a:solidFill>
                      <a:prstDash val="solid"/>
                      <a:round/>
                      <a:headEnd type="none" w="med" len="med"/>
                      <a:tailEnd type="none" w="med" len="med"/>
                    </a:lnT>
                    <a:lnB w="9525" cap="flat" cmpd="sng" algn="ctr">
                      <a:solidFill>
                        <a:prstClr val="black">
                          <a:lumMod val="65000"/>
                          <a:lumOff val="35000"/>
                        </a:prstClr>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88364">
                <a:tc gridSpan="5">
                  <a:txBody>
                    <a:bodyPr/>
                    <a:lstStyle/>
                    <a:p>
                      <a:pPr algn="ctr"/>
                      <a:r>
                        <a:rPr lang="en-US" sz="1600" dirty="0" smtClean="0"/>
                        <a:t>ELL</a:t>
                      </a:r>
                      <a:endParaRPr lang="en-US" sz="16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9525" cap="flat" cmpd="sng" algn="ctr">
                      <a:solidFill>
                        <a:prstClr val="black">
                          <a:lumMod val="65000"/>
                          <a:lumOff val="35000"/>
                        </a:prstClr>
                      </a:solidFill>
                      <a:prstDash val="solid"/>
                      <a:round/>
                      <a:headEnd type="none" w="med" len="med"/>
                      <a:tailEnd type="none" w="med" len="med"/>
                    </a:lnT>
                    <a:lnB w="9525" cap="flat" cmpd="sng" algn="ctr">
                      <a:solidFill>
                        <a:prstClr val="black">
                          <a:lumMod val="65000"/>
                          <a:lumOff val="35000"/>
                        </a:prstClr>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88364">
                <a:tc gridSpan="5">
                  <a:txBody>
                    <a:bodyPr/>
                    <a:lstStyle/>
                    <a:p>
                      <a:pPr algn="ctr"/>
                      <a:r>
                        <a:rPr lang="en-US" sz="1600" dirty="0" smtClean="0"/>
                        <a:t>...</a:t>
                      </a:r>
                      <a:endParaRPr lang="en-US" sz="1600" baseline="-250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9525" cap="flat" cmpd="sng" algn="ctr">
                      <a:solidFill>
                        <a:prstClr val="black">
                          <a:lumMod val="65000"/>
                          <a:lumOff val="35000"/>
                        </a:prstClr>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accent3">
                        <a:lumMod val="60000"/>
                        <a:lumOff val="40000"/>
                        <a:alpha val="21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60000"/>
                        <a:lumOff val="40000"/>
                        <a:alpha val="21000"/>
                      </a:schemeClr>
                    </a:solidFill>
                  </a:tcPr>
                </a:tc>
              </a:tr>
              <a:tr h="288364">
                <a:tc>
                  <a:txBody>
                    <a:bodyPr/>
                    <a:lstStyle/>
                    <a:p>
                      <a:pPr algn="ctr"/>
                      <a:r>
                        <a:rPr lang="en-US" sz="1600" b="1" dirty="0" smtClean="0"/>
                        <a:t>F</a:t>
                      </a:r>
                      <a:r>
                        <a:rPr lang="en-US" sz="1600" b="1" baseline="-25000" dirty="0" smtClean="0"/>
                        <a:t>1</a:t>
                      </a:r>
                      <a:endParaRPr lang="en-US" sz="1600" b="1" baseline="-250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a:txBody>
                    <a:bodyPr/>
                    <a:lstStyle/>
                    <a:p>
                      <a:pPr algn="ctr"/>
                      <a:r>
                        <a:rPr lang="en-US" sz="1600" b="1" dirty="0" smtClean="0"/>
                        <a:t>F</a:t>
                      </a:r>
                      <a:r>
                        <a:rPr lang="en-US" sz="1600" b="1" baseline="-25000" dirty="0" smtClean="0"/>
                        <a:t>2</a:t>
                      </a:r>
                      <a:endParaRPr lang="en-US" sz="1600" b="1" baseline="-25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a:txBody>
                    <a:bodyPr/>
                    <a:lstStyle/>
                    <a:p>
                      <a:pPr algn="ctr"/>
                      <a:r>
                        <a:rPr lang="en-US" sz="1600" b="1" dirty="0" smtClean="0"/>
                        <a:t>…</a:t>
                      </a:r>
                      <a:endParaRPr lang="en-US" sz="1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a:txBody>
                    <a:bodyPr/>
                    <a:lstStyle/>
                    <a:p>
                      <a:pPr algn="ctr"/>
                      <a:r>
                        <a:rPr lang="en-US" sz="1600" b="1" dirty="0" smtClean="0"/>
                        <a:t>…</a:t>
                      </a:r>
                      <a:endParaRPr lang="en-US" sz="1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a:txBody>
                    <a:bodyPr/>
                    <a:lstStyle/>
                    <a:p>
                      <a:pPr algn="ctr"/>
                      <a:r>
                        <a:rPr lang="en-US" sz="1600" b="1" dirty="0" err="1" smtClean="0"/>
                        <a:t>F</a:t>
                      </a:r>
                      <a:r>
                        <a:rPr lang="en-US" sz="1600" b="1" baseline="-25000" dirty="0" err="1" smtClean="0"/>
                        <a:t>j</a:t>
                      </a:r>
                      <a:endParaRPr lang="en-US" sz="1600" b="1" baseline="-25000" dirty="0"/>
                    </a:p>
                  </a:txBody>
                  <a:tcPr anchor="ctr">
                    <a:lnL w="12700" cap="flat" cmpd="sng" algn="ctr">
                      <a:solidFill>
                        <a:scrgbClr r="0" g="0" b="0"/>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r>
              <a:tr h="288364">
                <a:tc>
                  <a:txBody>
                    <a:bodyPr/>
                    <a:lstStyle/>
                    <a:p>
                      <a:pPr algn="ctr"/>
                      <a:r>
                        <a:rPr lang="en-US" sz="1600" b="1" dirty="0" smtClean="0"/>
                        <a:t>C</a:t>
                      </a:r>
                      <a:r>
                        <a:rPr lang="en-US" sz="1600" b="1" baseline="-25000" dirty="0" smtClean="0"/>
                        <a:t>1</a:t>
                      </a:r>
                      <a:endParaRPr lang="en-US" sz="1600" b="1" baseline="-25000" dirty="0"/>
                    </a:p>
                  </a:txBody>
                  <a:tcPr anchor="ctr">
                    <a:lnL w="12700" cap="flat" cmpd="sng" algn="ctr">
                      <a:solidFill>
                        <a:srgbClr val="9BBB59">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9BBB59">
                          <a:lumMod val="75000"/>
                        </a:srgbClr>
                      </a:solidFill>
                      <a:prstDash val="solid"/>
                      <a:round/>
                      <a:headEnd type="none" w="med" len="med"/>
                      <a:tailEnd type="none" w="med" len="med"/>
                    </a:lnB>
                    <a:solidFill>
                      <a:schemeClr val="bg1"/>
                    </a:solidFill>
                  </a:tcPr>
                </a:tc>
                <a:tc>
                  <a:txBody>
                    <a:bodyPr/>
                    <a:lstStyle/>
                    <a:p>
                      <a:pPr algn="ctr"/>
                      <a:r>
                        <a:rPr lang="en-US" sz="1600" b="1" dirty="0" smtClean="0"/>
                        <a:t>C</a:t>
                      </a:r>
                      <a:r>
                        <a:rPr lang="en-US" sz="1600" b="1" baseline="-25000" dirty="0" smtClean="0"/>
                        <a:t>2</a:t>
                      </a:r>
                      <a:endParaRPr lang="en-US" sz="1600" b="1" baseline="-250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9BBB59">
                          <a:lumMod val="75000"/>
                        </a:srgbClr>
                      </a:solidFill>
                      <a:prstDash val="solid"/>
                      <a:round/>
                      <a:headEnd type="none" w="med" len="med"/>
                      <a:tailEnd type="none" w="med" len="med"/>
                    </a:lnB>
                    <a:solidFill>
                      <a:schemeClr val="bg1"/>
                    </a:solidFill>
                  </a:tcPr>
                </a:tc>
                <a:tc>
                  <a:txBody>
                    <a:bodyPr/>
                    <a:lstStyle/>
                    <a:p>
                      <a:pPr algn="ctr"/>
                      <a:r>
                        <a:rPr lang="en-US" sz="1600" b="1" dirty="0" smtClean="0"/>
                        <a:t>…</a:t>
                      </a:r>
                      <a:endParaRPr lang="en-US" sz="1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9BBB59">
                          <a:lumMod val="75000"/>
                        </a:srgbClr>
                      </a:solidFill>
                      <a:prstDash val="solid"/>
                      <a:round/>
                      <a:headEnd type="none" w="med" len="med"/>
                      <a:tailEnd type="none" w="med" len="med"/>
                    </a:lnB>
                    <a:solidFill>
                      <a:schemeClr val="bg1"/>
                    </a:solidFill>
                  </a:tcPr>
                </a:tc>
                <a:tc>
                  <a:txBody>
                    <a:bodyPr/>
                    <a:lstStyle/>
                    <a:p>
                      <a:pPr algn="ctr"/>
                      <a:r>
                        <a:rPr lang="en-US" sz="1600" b="1" dirty="0" smtClean="0"/>
                        <a:t>…</a:t>
                      </a:r>
                      <a:endParaRPr lang="en-US" sz="1600" b="1"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9BBB59">
                          <a:lumMod val="75000"/>
                        </a:srgbClr>
                      </a:solidFill>
                      <a:prstDash val="solid"/>
                      <a:round/>
                      <a:headEnd type="none" w="med" len="med"/>
                      <a:tailEnd type="none" w="med" len="med"/>
                    </a:lnB>
                    <a:solidFill>
                      <a:schemeClr val="bg1"/>
                    </a:solidFill>
                  </a:tcPr>
                </a:tc>
                <a:tc>
                  <a:txBody>
                    <a:bodyPr/>
                    <a:lstStyle/>
                    <a:p>
                      <a:pPr algn="ctr"/>
                      <a:r>
                        <a:rPr lang="en-US" sz="1600" b="1" kern="1200" dirty="0" err="1" smtClean="0">
                          <a:solidFill>
                            <a:schemeClr val="dk1"/>
                          </a:solidFill>
                          <a:latin typeface="+mn-lt"/>
                          <a:ea typeface="+mn-ea"/>
                          <a:cs typeface="+mn-cs"/>
                        </a:rPr>
                        <a:t>C</a:t>
                      </a:r>
                      <a:r>
                        <a:rPr lang="en-US" sz="1600" b="1" kern="1200" baseline="-25000" dirty="0" err="1" smtClean="0">
                          <a:solidFill>
                            <a:schemeClr val="dk1"/>
                          </a:solidFill>
                          <a:latin typeface="+mn-lt"/>
                          <a:ea typeface="+mn-ea"/>
                          <a:cs typeface="+mn-cs"/>
                        </a:rPr>
                        <a:t>k</a:t>
                      </a:r>
                      <a:endParaRPr lang="en-US" sz="1600" b="1" kern="1200" baseline="-25000" dirty="0">
                        <a:solidFill>
                          <a:schemeClr val="dk1"/>
                        </a:solidFill>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rgbClr val="9BBB59">
                          <a:lumMod val="75000"/>
                        </a:srgbClr>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9BBB59">
                          <a:lumMod val="75000"/>
                        </a:srgbClr>
                      </a:solidFill>
                      <a:prstDash val="solid"/>
                      <a:round/>
                      <a:headEnd type="none" w="med" len="med"/>
                      <a:tailEnd type="none" w="med" len="med"/>
                    </a:lnB>
                    <a:solidFill>
                      <a:schemeClr val="bg1"/>
                    </a:solidFill>
                  </a:tcPr>
                </a:tc>
              </a:tr>
            </a:tbl>
          </a:graphicData>
        </a:graphic>
      </p:graphicFrame>
      <p:sp>
        <p:nvSpPr>
          <p:cNvPr id="100" name="Rectangle 99"/>
          <p:cNvSpPr/>
          <p:nvPr/>
        </p:nvSpPr>
        <p:spPr>
          <a:xfrm>
            <a:off x="6040318" y="3623247"/>
            <a:ext cx="568476" cy="267626"/>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DIA</a:t>
            </a:r>
            <a:endParaRPr lang="en-US" b="1" dirty="0"/>
          </a:p>
        </p:txBody>
      </p:sp>
      <p:cxnSp>
        <p:nvCxnSpPr>
          <p:cNvPr id="3" name="Straight Connector 2"/>
          <p:cNvCxnSpPr/>
          <p:nvPr/>
        </p:nvCxnSpPr>
        <p:spPr>
          <a:xfrm>
            <a:off x="4306452" y="1524000"/>
            <a:ext cx="0" cy="4957109"/>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321778" y="6141214"/>
            <a:ext cx="941283" cy="338554"/>
          </a:xfrm>
          <a:prstGeom prst="rect">
            <a:avLst/>
          </a:prstGeom>
          <a:noFill/>
        </p:spPr>
        <p:txBody>
          <a:bodyPr wrap="none" rtlCol="0">
            <a:spAutoFit/>
          </a:bodyPr>
          <a:lstStyle/>
          <a:p>
            <a:pPr algn="r"/>
            <a:r>
              <a:rPr lang="en-US" sz="1600" b="1" dirty="0" smtClean="0"/>
              <a:t>End User</a:t>
            </a:r>
            <a:endParaRPr lang="en-US" sz="1600" b="1" dirty="0"/>
          </a:p>
        </p:txBody>
      </p:sp>
      <p:sp>
        <p:nvSpPr>
          <p:cNvPr id="26" name="TextBox 25"/>
          <p:cNvSpPr txBox="1"/>
          <p:nvPr/>
        </p:nvSpPr>
        <p:spPr>
          <a:xfrm>
            <a:off x="4320567" y="6142555"/>
            <a:ext cx="1223412" cy="338554"/>
          </a:xfrm>
          <a:prstGeom prst="rect">
            <a:avLst/>
          </a:prstGeom>
          <a:noFill/>
        </p:spPr>
        <p:txBody>
          <a:bodyPr wrap="none" rtlCol="0">
            <a:spAutoFit/>
          </a:bodyPr>
          <a:lstStyle/>
          <a:p>
            <a:r>
              <a:rPr lang="en-US" sz="1600" b="1" dirty="0" smtClean="0"/>
              <a:t>User Library</a:t>
            </a:r>
            <a:endParaRPr lang="en-US" sz="1600" dirty="0"/>
          </a:p>
        </p:txBody>
      </p:sp>
      <p:sp>
        <p:nvSpPr>
          <p:cNvPr id="29" name="Title 1"/>
          <p:cNvSpPr txBox="1">
            <a:spLocks/>
          </p:cNvSpPr>
          <p:nvPr/>
        </p:nvSpPr>
        <p:spPr>
          <a:xfrm>
            <a:off x="599301" y="247316"/>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Nitro Production Use</a:t>
            </a:r>
            <a:endParaRPr lang="en-US" dirty="0"/>
          </a:p>
        </p:txBody>
      </p:sp>
    </p:spTree>
    <p:extLst>
      <p:ext uri="{BB962C8B-B14F-4D97-AF65-F5344CB8AC3E}">
        <p14:creationId xmlns:p14="http://schemas.microsoft.com/office/powerpoint/2010/main" val="1716101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7" grpId="0"/>
      <p:bldP spid="22" grpId="0" animBg="1"/>
      <p:bldP spid="25" grpId="0"/>
      <p:bldP spid="100" grpId="0" animBg="1"/>
      <p:bldP spid="10"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SpMV</a:t>
            </a:r>
            <a:r>
              <a:rPr lang="en-US" dirty="0"/>
              <a:t> Library Driver (C++)</a:t>
            </a:r>
          </a:p>
        </p:txBody>
      </p:sp>
      <p:sp>
        <p:nvSpPr>
          <p:cNvPr id="5" name="Content Placeholder 2"/>
          <p:cNvSpPr txBox="1">
            <a:spLocks noGrp="1"/>
          </p:cNvSpPr>
          <p:nvPr>
            <p:ph sz="quarter" idx="1"/>
          </p:nvPr>
        </p:nvSpPr>
        <p:spPr>
          <a:xfrm>
            <a:off x="658698" y="1724628"/>
            <a:ext cx="7826604" cy="4344624"/>
          </a:xfrm>
          <a:prstGeom prst="rect">
            <a:avLst/>
          </a:prstGeom>
          <a:solidFill>
            <a:schemeClr val="accent1">
              <a:lumMod val="60000"/>
              <a:lumOff val="40000"/>
            </a:schemeClr>
          </a:solidFill>
          <a:ln>
            <a:noFill/>
          </a:ln>
        </p:spPr>
        <p:txBody>
          <a:bodyPr vert="horz" lIns="91427" tIns="45713" rIns="91427" bIns="45713"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chemeClr val="bg1">
                    <a:lumMod val="65000"/>
                  </a:schemeClr>
                </a:solidFill>
                <a:latin typeface="Menlo Regular"/>
                <a:cs typeface="Menlo Regular"/>
              </a:rPr>
              <a:t>// Create Nitro </a:t>
            </a:r>
            <a:r>
              <a:rPr lang="en-US" sz="1800" b="1" dirty="0" smtClean="0">
                <a:solidFill>
                  <a:schemeClr val="bg1">
                    <a:lumMod val="65000"/>
                  </a:schemeClr>
                </a:solidFill>
                <a:latin typeface="Menlo Regular"/>
                <a:cs typeface="Menlo Regular"/>
              </a:rPr>
              <a:t>tuning context</a:t>
            </a:r>
            <a:endParaRPr lang="en-US" sz="1800" b="1" dirty="0" smtClean="0">
              <a:solidFill>
                <a:srgbClr val="000000"/>
              </a:solidFill>
              <a:latin typeface="Menlo Regular"/>
              <a:cs typeface="Menlo Regular"/>
            </a:endParaRPr>
          </a:p>
          <a:p>
            <a:pPr marL="0" indent="0">
              <a:buNone/>
            </a:pPr>
            <a:r>
              <a:rPr lang="en-US" sz="1800" b="1" dirty="0" smtClean="0">
                <a:solidFill>
                  <a:srgbClr val="000000"/>
                </a:solidFill>
                <a:latin typeface="Menlo Regular"/>
                <a:cs typeface="Menlo Regular"/>
              </a:rPr>
              <a:t>context cx;</a:t>
            </a:r>
          </a:p>
          <a:p>
            <a:pPr marL="0" indent="0">
              <a:buNone/>
            </a:pPr>
            <a:r>
              <a:rPr lang="en-US" sz="1800" b="1" dirty="0" smtClean="0">
                <a:solidFill>
                  <a:srgbClr val="000000"/>
                </a:solidFill>
                <a:latin typeface="Menlo Regular"/>
                <a:cs typeface="Menlo Regular"/>
              </a:rPr>
              <a:t>...</a:t>
            </a:r>
          </a:p>
          <a:p>
            <a:pPr marL="0" indent="0">
              <a:buNone/>
            </a:pPr>
            <a:r>
              <a:rPr lang="en-US" sz="1800" b="1" dirty="0" err="1" smtClean="0">
                <a:solidFill>
                  <a:srgbClr val="000000"/>
                </a:solidFill>
                <a:latin typeface="Menlo Regular"/>
                <a:cs typeface="Menlo Regular"/>
              </a:rPr>
              <a:t>code_variant</a:t>
            </a:r>
            <a:r>
              <a:rPr lang="en-US" sz="1800" b="1" dirty="0">
                <a:solidFill>
                  <a:srgbClr val="000000"/>
                </a:solidFill>
                <a:latin typeface="Menlo Regular"/>
                <a:cs typeface="Menlo Regular"/>
              </a:rPr>
              <a:t>&lt;</a:t>
            </a:r>
            <a:r>
              <a:rPr lang="en-US" sz="1800" b="1" dirty="0" err="1">
                <a:solidFill>
                  <a:srgbClr val="000000"/>
                </a:solidFill>
                <a:latin typeface="Menlo Regular"/>
                <a:cs typeface="Menlo Regular"/>
              </a:rPr>
              <a:t>tuning_policies</a:t>
            </a:r>
            <a:r>
              <a:rPr lang="en-US" sz="1800" b="1" dirty="0">
                <a:solidFill>
                  <a:srgbClr val="000000"/>
                </a:solidFill>
                <a:latin typeface="Menlo Regular"/>
                <a:cs typeface="Menlo Regular"/>
              </a:rPr>
              <a:t>:</a:t>
            </a:r>
            <a:r>
              <a:rPr lang="en-US" sz="1800" b="1" dirty="0" smtClean="0">
                <a:solidFill>
                  <a:srgbClr val="000000"/>
                </a:solidFill>
                <a:latin typeface="Menlo Regular"/>
                <a:cs typeface="Menlo Regular"/>
              </a:rPr>
              <a:t>:</a:t>
            </a:r>
            <a:r>
              <a:rPr lang="en-US" sz="1800" b="1" dirty="0" err="1" smtClean="0">
                <a:solidFill>
                  <a:srgbClr val="000000"/>
                </a:solidFill>
                <a:latin typeface="Menlo Regular"/>
                <a:cs typeface="Menlo Regular"/>
              </a:rPr>
              <a:t>spmv</a:t>
            </a:r>
            <a:r>
              <a:rPr lang="en-US" sz="1800" b="1" dirty="0" smtClean="0">
                <a:solidFill>
                  <a:srgbClr val="000000"/>
                </a:solidFill>
                <a:latin typeface="Menlo Regular"/>
                <a:cs typeface="Menlo Regular"/>
              </a:rPr>
              <a:t>,</a:t>
            </a:r>
          </a:p>
          <a:p>
            <a:pPr marL="0" indent="0">
              <a:buNone/>
            </a:pPr>
            <a:r>
              <a:rPr lang="en-US" sz="1800" b="1" dirty="0">
                <a:solidFill>
                  <a:srgbClr val="000000"/>
                </a:solidFill>
                <a:latin typeface="Menlo Regular"/>
                <a:cs typeface="Menlo Regular"/>
              </a:rPr>
              <a:t> </a:t>
            </a:r>
            <a:r>
              <a:rPr lang="en-US" sz="1800" b="1" dirty="0" smtClean="0">
                <a:solidFill>
                  <a:srgbClr val="000000"/>
                </a:solidFill>
                <a:latin typeface="Menlo Regular"/>
                <a:cs typeface="Menlo Regular"/>
              </a:rPr>
              <a:t>            </a:t>
            </a:r>
            <a:r>
              <a:rPr lang="en-US" sz="1800" b="1" dirty="0" err="1" smtClean="0">
                <a:solidFill>
                  <a:srgbClr val="000000"/>
                </a:solidFill>
                <a:latin typeface="Menlo Regular"/>
                <a:cs typeface="Menlo Regular"/>
              </a:rPr>
              <a:t>ArgTuple</a:t>
            </a:r>
            <a:r>
              <a:rPr lang="en-US" sz="1800" b="1" dirty="0">
                <a:solidFill>
                  <a:srgbClr val="000000"/>
                </a:solidFill>
                <a:latin typeface="Menlo Regular"/>
                <a:cs typeface="Menlo Regular"/>
              </a:rPr>
              <a:t>&gt; </a:t>
            </a:r>
            <a:r>
              <a:rPr lang="en-US" sz="1800" b="1" dirty="0" err="1" smtClean="0">
                <a:solidFill>
                  <a:srgbClr val="000000"/>
                </a:solidFill>
                <a:latin typeface="Menlo Regular"/>
                <a:cs typeface="Menlo Regular"/>
              </a:rPr>
              <a:t>spmv</a:t>
            </a:r>
            <a:r>
              <a:rPr lang="en-US" sz="1800" b="1" dirty="0" smtClean="0">
                <a:solidFill>
                  <a:srgbClr val="000000"/>
                </a:solidFill>
                <a:latin typeface="Menlo Regular"/>
                <a:cs typeface="Menlo Regular"/>
              </a:rPr>
              <a:t>(</a:t>
            </a:r>
            <a:r>
              <a:rPr lang="en-US" sz="1800" b="1" dirty="0">
                <a:solidFill>
                  <a:srgbClr val="000000"/>
                </a:solidFill>
                <a:latin typeface="Menlo Regular"/>
                <a:cs typeface="Menlo Regular"/>
              </a:rPr>
              <a:t>cx)</a:t>
            </a:r>
            <a:r>
              <a:rPr lang="en-US" sz="1800" b="1" dirty="0" smtClean="0">
                <a:solidFill>
                  <a:srgbClr val="000000"/>
                </a:solidFill>
                <a:latin typeface="Menlo Regular"/>
                <a:cs typeface="Menlo Regular"/>
              </a:rPr>
              <a:t>;</a:t>
            </a:r>
            <a:endParaRPr lang="en-US" sz="1800" dirty="0">
              <a:solidFill>
                <a:srgbClr val="000000"/>
              </a:solidFill>
              <a:latin typeface="Menlo Regular"/>
              <a:cs typeface="Menlo Regular"/>
            </a:endParaRPr>
          </a:p>
          <a:p>
            <a:pPr marL="0" indent="0">
              <a:buNone/>
            </a:pPr>
            <a:endParaRPr lang="en-US" sz="1800" b="1" dirty="0" smtClean="0">
              <a:solidFill>
                <a:srgbClr val="A6A6A6"/>
              </a:solidFill>
              <a:latin typeface="Menlo Regular"/>
              <a:cs typeface="Menlo Regular"/>
            </a:endParaRPr>
          </a:p>
          <a:p>
            <a:pPr marL="0" indent="0">
              <a:buNone/>
            </a:pPr>
            <a:r>
              <a:rPr lang="en-US" sz="1800" b="1" dirty="0" smtClean="0">
                <a:solidFill>
                  <a:srgbClr val="A6A6A6"/>
                </a:solidFill>
                <a:latin typeface="Menlo Regular"/>
                <a:cs typeface="Menlo Regular"/>
              </a:rPr>
              <a:t>/</a:t>
            </a:r>
            <a:r>
              <a:rPr lang="en-US" sz="1800" b="1" dirty="0">
                <a:solidFill>
                  <a:srgbClr val="A6A6A6"/>
                </a:solidFill>
                <a:latin typeface="Menlo Regular"/>
                <a:cs typeface="Menlo Regular"/>
              </a:rPr>
              <a:t>/ Declare and </a:t>
            </a:r>
            <a:r>
              <a:rPr lang="en-US" sz="1800" b="1" dirty="0" smtClean="0">
                <a:solidFill>
                  <a:srgbClr val="A6A6A6"/>
                </a:solidFill>
                <a:latin typeface="Menlo Regular"/>
                <a:cs typeface="Menlo Regular"/>
              </a:rPr>
              <a:t>add variants</a:t>
            </a:r>
            <a:endParaRPr lang="en-US" sz="1800" dirty="0">
              <a:solidFill>
                <a:srgbClr val="000000"/>
              </a:solidFill>
              <a:latin typeface="Menlo Regular"/>
              <a:cs typeface="Menlo Regular"/>
            </a:endParaRPr>
          </a:p>
          <a:p>
            <a:pPr marL="0" indent="0">
              <a:buNone/>
            </a:pPr>
            <a:r>
              <a:rPr lang="en-US" sz="1800" b="1" dirty="0" err="1" smtClean="0">
                <a:solidFill>
                  <a:srgbClr val="000000"/>
                </a:solidFill>
                <a:latin typeface="Menlo Regular"/>
                <a:cs typeface="Menlo Regular"/>
              </a:rPr>
              <a:t>csr_vector_type</a:t>
            </a:r>
            <a:r>
              <a:rPr lang="en-US" sz="1800" b="1" dirty="0" smtClean="0">
                <a:solidFill>
                  <a:srgbClr val="000000"/>
                </a:solidFill>
                <a:latin typeface="Menlo Regular"/>
                <a:cs typeface="Menlo Regular"/>
              </a:rPr>
              <a:t>&lt;</a:t>
            </a:r>
            <a:r>
              <a:rPr lang="en-US" sz="1800" b="1" dirty="0">
                <a:solidFill>
                  <a:srgbClr val="000000"/>
                </a:solidFill>
                <a:latin typeface="Menlo Regular"/>
                <a:cs typeface="Menlo Regular"/>
              </a:rPr>
              <a:t>T&gt; </a:t>
            </a:r>
            <a:r>
              <a:rPr lang="en-US" sz="1800" b="1" dirty="0" err="1" smtClean="0">
                <a:solidFill>
                  <a:srgbClr val="000000"/>
                </a:solidFill>
                <a:latin typeface="Menlo Regular"/>
                <a:cs typeface="Menlo Regular"/>
              </a:rPr>
              <a:t>csr_vector_variant</a:t>
            </a:r>
            <a:r>
              <a:rPr lang="en-US" sz="1800" b="1" dirty="0" smtClean="0">
                <a:solidFill>
                  <a:srgbClr val="000000"/>
                </a:solidFill>
                <a:latin typeface="Menlo Regular"/>
                <a:cs typeface="Menlo Regular"/>
              </a:rPr>
              <a:t>;</a:t>
            </a:r>
            <a:endParaRPr lang="en-US" sz="1800" dirty="0">
              <a:solidFill>
                <a:srgbClr val="000000"/>
              </a:solidFill>
              <a:latin typeface="Menlo Regular"/>
              <a:cs typeface="Menlo Regular"/>
            </a:endParaRPr>
          </a:p>
          <a:p>
            <a:pPr marL="0" indent="0">
              <a:buNone/>
            </a:pPr>
            <a:r>
              <a:rPr lang="en-US" sz="1800" b="1" dirty="0" err="1" smtClean="0">
                <a:solidFill>
                  <a:srgbClr val="000000"/>
                </a:solidFill>
                <a:latin typeface="Menlo Regular"/>
                <a:cs typeface="Menlo Regular"/>
              </a:rPr>
              <a:t>dia_type</a:t>
            </a:r>
            <a:r>
              <a:rPr lang="en-US" sz="1800" b="1" dirty="0" smtClean="0">
                <a:solidFill>
                  <a:srgbClr val="000000"/>
                </a:solidFill>
                <a:latin typeface="Menlo Regular"/>
                <a:cs typeface="Menlo Regular"/>
              </a:rPr>
              <a:t>&lt;</a:t>
            </a:r>
            <a:r>
              <a:rPr lang="en-US" sz="1800" b="1" dirty="0">
                <a:solidFill>
                  <a:srgbClr val="000000"/>
                </a:solidFill>
                <a:latin typeface="Menlo Regular"/>
                <a:cs typeface="Menlo Regular"/>
              </a:rPr>
              <a:t>T&gt; </a:t>
            </a:r>
            <a:r>
              <a:rPr lang="en-US" sz="1800" b="1" dirty="0" err="1" smtClean="0">
                <a:solidFill>
                  <a:srgbClr val="000000"/>
                </a:solidFill>
                <a:latin typeface="Menlo Regular"/>
                <a:cs typeface="Menlo Regular"/>
              </a:rPr>
              <a:t>dia_variant</a:t>
            </a:r>
            <a:r>
              <a:rPr lang="en-US" sz="1800" b="1" dirty="0" smtClean="0">
                <a:solidFill>
                  <a:srgbClr val="000000"/>
                </a:solidFill>
                <a:latin typeface="Menlo Regular"/>
                <a:cs typeface="Menlo Regular"/>
              </a:rPr>
              <a:t>;</a:t>
            </a:r>
            <a:endParaRPr lang="en-US" sz="1800" dirty="0">
              <a:solidFill>
                <a:srgbClr val="000000"/>
              </a:solidFill>
              <a:latin typeface="Menlo Regular"/>
              <a:cs typeface="Menlo Regular"/>
            </a:endParaRPr>
          </a:p>
          <a:p>
            <a:pPr marL="0" indent="0">
              <a:buNone/>
            </a:pPr>
            <a:r>
              <a:rPr lang="en-US" sz="1800" b="1" dirty="0" smtClean="0">
                <a:solidFill>
                  <a:srgbClr val="000000"/>
                </a:solidFill>
                <a:latin typeface="Menlo Regular"/>
                <a:cs typeface="Menlo Regular"/>
              </a:rPr>
              <a:t>...</a:t>
            </a:r>
            <a:endParaRPr lang="en-US" sz="1800" dirty="0">
              <a:solidFill>
                <a:srgbClr val="000000"/>
              </a:solidFill>
              <a:latin typeface="Menlo Regular"/>
              <a:cs typeface="Menlo Regular"/>
            </a:endParaRPr>
          </a:p>
          <a:p>
            <a:pPr marL="0" indent="0">
              <a:buNone/>
            </a:pPr>
            <a:r>
              <a:rPr lang="en-US" sz="1800" b="1" dirty="0">
                <a:solidFill>
                  <a:srgbClr val="000000"/>
                </a:solidFill>
                <a:latin typeface="Menlo Regular"/>
                <a:cs typeface="Menlo Regular"/>
              </a:rPr>
              <a:t> </a:t>
            </a:r>
            <a:endParaRPr lang="en-US" sz="1800" dirty="0">
              <a:solidFill>
                <a:srgbClr val="000000"/>
              </a:solidFill>
              <a:latin typeface="Menlo Regular"/>
              <a:cs typeface="Menlo Regular"/>
            </a:endParaRPr>
          </a:p>
          <a:p>
            <a:pPr marL="0" indent="0">
              <a:buNone/>
            </a:pPr>
            <a:r>
              <a:rPr lang="en-US" sz="1800" b="1" dirty="0" err="1" smtClean="0">
                <a:solidFill>
                  <a:srgbClr val="000000"/>
                </a:solidFill>
                <a:latin typeface="Menlo Regular"/>
                <a:cs typeface="Menlo Regular"/>
              </a:rPr>
              <a:t>spmv.add_variant</a:t>
            </a:r>
            <a:r>
              <a:rPr lang="en-US" sz="1800" b="1" dirty="0">
                <a:solidFill>
                  <a:srgbClr val="000000"/>
                </a:solidFill>
                <a:latin typeface="Menlo Regular"/>
                <a:cs typeface="Menlo Regular"/>
              </a:rPr>
              <a:t>(</a:t>
            </a:r>
            <a:r>
              <a:rPr lang="en-US" sz="1800" b="1" dirty="0" smtClean="0">
                <a:solidFill>
                  <a:srgbClr val="000000"/>
                </a:solidFill>
                <a:latin typeface="Menlo Regular"/>
                <a:cs typeface="Menlo Regular"/>
              </a:rPr>
              <a:t>&amp;</a:t>
            </a:r>
            <a:r>
              <a:rPr lang="en-US" sz="1800" b="1" dirty="0" err="1" smtClean="0">
                <a:solidFill>
                  <a:srgbClr val="000000"/>
                </a:solidFill>
                <a:latin typeface="Menlo Regular"/>
                <a:cs typeface="Menlo Regular"/>
              </a:rPr>
              <a:t>csr_vector_variant</a:t>
            </a:r>
            <a:r>
              <a:rPr lang="en-US" sz="1800" b="1" dirty="0" smtClean="0">
                <a:solidFill>
                  <a:srgbClr val="000000"/>
                </a:solidFill>
                <a:latin typeface="Menlo Regular"/>
                <a:cs typeface="Menlo Regular"/>
              </a:rPr>
              <a:t>)</a:t>
            </a:r>
            <a:r>
              <a:rPr lang="en-US" sz="1800" b="1" dirty="0">
                <a:solidFill>
                  <a:srgbClr val="000000"/>
                </a:solidFill>
                <a:latin typeface="Menlo Regular"/>
                <a:cs typeface="Menlo Regular"/>
              </a:rPr>
              <a:t>;</a:t>
            </a:r>
            <a:endParaRPr lang="en-US" sz="1800" dirty="0">
              <a:solidFill>
                <a:srgbClr val="000000"/>
              </a:solidFill>
              <a:latin typeface="Menlo Regular"/>
              <a:cs typeface="Menlo Regular"/>
            </a:endParaRPr>
          </a:p>
          <a:p>
            <a:pPr marL="0" indent="0">
              <a:buNone/>
            </a:pPr>
            <a:r>
              <a:rPr lang="en-US" sz="1800" b="1" dirty="0" err="1" smtClean="0">
                <a:solidFill>
                  <a:srgbClr val="000000"/>
                </a:solidFill>
                <a:latin typeface="Menlo Regular"/>
                <a:cs typeface="Menlo Regular"/>
              </a:rPr>
              <a:t>spmv.add_variant</a:t>
            </a:r>
            <a:r>
              <a:rPr lang="en-US" sz="1800" b="1" dirty="0">
                <a:solidFill>
                  <a:srgbClr val="000000"/>
                </a:solidFill>
                <a:latin typeface="Menlo Regular"/>
                <a:cs typeface="Menlo Regular"/>
              </a:rPr>
              <a:t>(</a:t>
            </a:r>
            <a:r>
              <a:rPr lang="en-US" sz="1800" b="1" dirty="0" smtClean="0">
                <a:solidFill>
                  <a:srgbClr val="000000"/>
                </a:solidFill>
                <a:latin typeface="Menlo Regular"/>
                <a:cs typeface="Menlo Regular"/>
              </a:rPr>
              <a:t>&amp;</a:t>
            </a:r>
            <a:r>
              <a:rPr lang="en-US" sz="1800" b="1" dirty="0" err="1" smtClean="0">
                <a:solidFill>
                  <a:srgbClr val="000000"/>
                </a:solidFill>
                <a:latin typeface="Menlo Regular"/>
                <a:cs typeface="Menlo Regular"/>
              </a:rPr>
              <a:t>dia_variant</a:t>
            </a:r>
            <a:r>
              <a:rPr lang="en-US" sz="1800" b="1" dirty="0" smtClean="0">
                <a:solidFill>
                  <a:srgbClr val="000000"/>
                </a:solidFill>
                <a:latin typeface="Menlo Regular"/>
                <a:cs typeface="Menlo Regular"/>
              </a:rPr>
              <a:t>);</a:t>
            </a:r>
            <a:endParaRPr lang="en-US" sz="1800" dirty="0">
              <a:solidFill>
                <a:srgbClr val="000000"/>
              </a:solidFill>
              <a:latin typeface="Menlo Regular"/>
              <a:cs typeface="Menlo Regular"/>
            </a:endParaRPr>
          </a:p>
        </p:txBody>
      </p:sp>
      <p:sp>
        <p:nvSpPr>
          <p:cNvPr id="12" name="Line Callout 2 11"/>
          <p:cNvSpPr/>
          <p:nvPr/>
        </p:nvSpPr>
        <p:spPr>
          <a:xfrm>
            <a:off x="6283753" y="1832046"/>
            <a:ext cx="1843411" cy="736692"/>
          </a:xfrm>
          <a:prstGeom prst="borderCallout2">
            <a:avLst>
              <a:gd name="adj1" fmla="val 18750"/>
              <a:gd name="adj2" fmla="val -8333"/>
              <a:gd name="adj3" fmla="val 18750"/>
              <a:gd name="adj4" fmla="val -16667"/>
              <a:gd name="adj5" fmla="val 125202"/>
              <a:gd name="adj6" fmla="val -14021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i="1" dirty="0"/>
              <a:t>Auto-Generated </a:t>
            </a:r>
            <a:r>
              <a:rPr lang="en-US" sz="1600" i="1" dirty="0" smtClean="0"/>
              <a:t>from Tuning Script</a:t>
            </a:r>
            <a:endParaRPr lang="en-US" sz="1600" i="1" dirty="0"/>
          </a:p>
        </p:txBody>
      </p:sp>
      <p:sp>
        <p:nvSpPr>
          <p:cNvPr id="13" name="Line Callout 2 12"/>
          <p:cNvSpPr/>
          <p:nvPr/>
        </p:nvSpPr>
        <p:spPr>
          <a:xfrm>
            <a:off x="5055609" y="4577931"/>
            <a:ext cx="1843411" cy="736692"/>
          </a:xfrm>
          <a:prstGeom prst="borderCallout2">
            <a:avLst>
              <a:gd name="adj1" fmla="val 78634"/>
              <a:gd name="adj2" fmla="val -8333"/>
              <a:gd name="adj3" fmla="val 78634"/>
              <a:gd name="adj4" fmla="val -21019"/>
              <a:gd name="adj5" fmla="val 21768"/>
              <a:gd name="adj6" fmla="val -19678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i="1" dirty="0" smtClean="0"/>
              <a:t>C++ </a:t>
            </a:r>
            <a:r>
              <a:rPr lang="en-US" sz="1600" i="1" dirty="0" err="1" smtClean="0"/>
              <a:t>Functor</a:t>
            </a:r>
            <a:r>
              <a:rPr lang="en-US" sz="1600" i="1" dirty="0" smtClean="0"/>
              <a:t> Containing DIA Variant</a:t>
            </a:r>
            <a:endParaRPr lang="en-US" sz="1600" i="1" dirty="0"/>
          </a:p>
        </p:txBody>
      </p:sp>
      <p:sp>
        <p:nvSpPr>
          <p:cNvPr id="14" name="Line Callout 2 13"/>
          <p:cNvSpPr/>
          <p:nvPr/>
        </p:nvSpPr>
        <p:spPr>
          <a:xfrm>
            <a:off x="6509124" y="3157813"/>
            <a:ext cx="1843411" cy="736692"/>
          </a:xfrm>
          <a:prstGeom prst="borderCallout2">
            <a:avLst>
              <a:gd name="adj1" fmla="val 82263"/>
              <a:gd name="adj2" fmla="val -8333"/>
              <a:gd name="adj3" fmla="val 82263"/>
              <a:gd name="adj4" fmla="val -22469"/>
              <a:gd name="adj5" fmla="val 30840"/>
              <a:gd name="adj6" fmla="val -181554"/>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i="1" dirty="0" smtClean="0"/>
              <a:t>thrust::tuple of Variant </a:t>
            </a:r>
            <a:r>
              <a:rPr lang="en-US" sz="1600" i="1" dirty="0" err="1" smtClean="0"/>
              <a:t>Args</a:t>
            </a:r>
            <a:endParaRPr lang="en-US" sz="1600" i="1" dirty="0"/>
          </a:p>
        </p:txBody>
      </p:sp>
    </p:spTree>
    <p:extLst>
      <p:ext uri="{BB962C8B-B14F-4D97-AF65-F5344CB8AC3E}">
        <p14:creationId xmlns:p14="http://schemas.microsoft.com/office/powerpoint/2010/main" val="2757110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SpMV</a:t>
            </a:r>
            <a:r>
              <a:rPr lang="en-US" dirty="0" smtClean="0"/>
              <a:t> Library Driver (C++)</a:t>
            </a:r>
            <a:endParaRPr lang="en-US" dirty="0"/>
          </a:p>
        </p:txBody>
      </p:sp>
      <p:sp>
        <p:nvSpPr>
          <p:cNvPr id="3" name="Content Placeholder 2"/>
          <p:cNvSpPr>
            <a:spLocks noGrp="1"/>
          </p:cNvSpPr>
          <p:nvPr>
            <p:ph sz="quarter" idx="1"/>
          </p:nvPr>
        </p:nvSpPr>
        <p:spPr>
          <a:xfrm>
            <a:off x="663722" y="1626936"/>
            <a:ext cx="7816557" cy="4525963"/>
          </a:xfrm>
          <a:solidFill>
            <a:schemeClr val="accent1">
              <a:lumMod val="60000"/>
              <a:lumOff val="40000"/>
            </a:schemeClr>
          </a:solidFill>
        </p:spPr>
        <p:txBody>
          <a:bodyPr>
            <a:normAutofit fontScale="92500" lnSpcReduction="20000"/>
          </a:bodyPr>
          <a:lstStyle/>
          <a:p>
            <a:pPr marL="0" indent="0">
              <a:buNone/>
            </a:pPr>
            <a:r>
              <a:rPr lang="en-US" sz="2000" b="1" dirty="0" smtClean="0">
                <a:solidFill>
                  <a:srgbClr val="A6A6A6"/>
                </a:solidFill>
                <a:latin typeface="Menlo Regular"/>
                <a:cs typeface="Menlo Regular"/>
              </a:rPr>
              <a:t>// Declare and add features...</a:t>
            </a:r>
            <a:endParaRPr lang="en-US" sz="2000" dirty="0" smtClean="0">
              <a:solidFill>
                <a:srgbClr val="A6A6A6"/>
              </a:solidFill>
              <a:latin typeface="Menlo Regular"/>
              <a:cs typeface="Menlo Regular"/>
            </a:endParaRPr>
          </a:p>
          <a:p>
            <a:pPr marL="0" indent="0">
              <a:buNone/>
            </a:pPr>
            <a:r>
              <a:rPr lang="en-US" sz="2000" b="1" dirty="0" err="1" smtClean="0">
                <a:solidFill>
                  <a:srgbClr val="000000"/>
                </a:solidFill>
                <a:latin typeface="Menlo Regular"/>
                <a:cs typeface="Menlo Regular"/>
              </a:rPr>
              <a:t>avg_nnz_per_row_type</a:t>
            </a:r>
            <a:r>
              <a:rPr lang="en-US" sz="2000" b="1" dirty="0" smtClean="0">
                <a:solidFill>
                  <a:srgbClr val="000000"/>
                </a:solidFill>
                <a:latin typeface="Menlo Regular"/>
                <a:cs typeface="Menlo Regular"/>
              </a:rPr>
              <a:t>&lt;</a:t>
            </a:r>
            <a:r>
              <a:rPr lang="en-US" sz="2000" b="1" dirty="0">
                <a:solidFill>
                  <a:srgbClr val="000000"/>
                </a:solidFill>
                <a:latin typeface="Menlo Regular"/>
                <a:cs typeface="Menlo Regular"/>
              </a:rPr>
              <a:t>T&gt; </a:t>
            </a:r>
            <a:r>
              <a:rPr lang="en-US" sz="2000" b="1" dirty="0" err="1" smtClean="0">
                <a:solidFill>
                  <a:srgbClr val="000000"/>
                </a:solidFill>
                <a:latin typeface="Menlo Regular"/>
                <a:cs typeface="Menlo Regular"/>
              </a:rPr>
              <a:t>avg_nnz_feature</a:t>
            </a:r>
            <a:r>
              <a:rPr lang="en-US" sz="2000" b="1" dirty="0" smtClean="0">
                <a:solidFill>
                  <a:srgbClr val="000000"/>
                </a:solidFill>
                <a:latin typeface="Menlo Regular"/>
                <a:cs typeface="Menlo Regular"/>
              </a:rPr>
              <a:t>;</a:t>
            </a:r>
            <a:endParaRPr lang="en-US" sz="2000" dirty="0">
              <a:solidFill>
                <a:srgbClr val="000000"/>
              </a:solidFill>
              <a:latin typeface="Menlo Regular"/>
              <a:cs typeface="Menlo Regular"/>
            </a:endParaRPr>
          </a:p>
          <a:p>
            <a:pPr marL="0" indent="0">
              <a:buNone/>
            </a:pPr>
            <a:r>
              <a:rPr lang="en-US" sz="2000" b="1" dirty="0" smtClean="0">
                <a:solidFill>
                  <a:srgbClr val="000000"/>
                </a:solidFill>
                <a:latin typeface="Menlo Regular"/>
                <a:cs typeface="Menlo Regular"/>
              </a:rPr>
              <a:t>...</a:t>
            </a:r>
            <a:endParaRPr lang="en-US" sz="2000" dirty="0">
              <a:solidFill>
                <a:srgbClr val="000000"/>
              </a:solidFill>
              <a:latin typeface="Menlo Regular"/>
              <a:cs typeface="Menlo Regular"/>
            </a:endParaRPr>
          </a:p>
          <a:p>
            <a:pPr marL="0" indent="0">
              <a:buNone/>
            </a:pPr>
            <a:endParaRPr lang="en-US" sz="2000" b="1" dirty="0" smtClean="0">
              <a:solidFill>
                <a:srgbClr val="000000"/>
              </a:solidFill>
              <a:latin typeface="Menlo Regular"/>
              <a:cs typeface="Menlo Regular"/>
            </a:endParaRPr>
          </a:p>
          <a:p>
            <a:pPr marL="0" indent="0">
              <a:buNone/>
            </a:pPr>
            <a:r>
              <a:rPr lang="en-US" sz="2000" b="1" dirty="0" err="1" smtClean="0">
                <a:solidFill>
                  <a:srgbClr val="000000"/>
                </a:solidFill>
                <a:latin typeface="Menlo Regular"/>
                <a:cs typeface="Menlo Regular"/>
              </a:rPr>
              <a:t>spmv.add_input_feature</a:t>
            </a:r>
            <a:r>
              <a:rPr lang="en-US" sz="2000" b="1" dirty="0">
                <a:solidFill>
                  <a:srgbClr val="000000"/>
                </a:solidFill>
                <a:latin typeface="Menlo Regular"/>
                <a:cs typeface="Menlo Regular"/>
              </a:rPr>
              <a:t>(</a:t>
            </a:r>
            <a:r>
              <a:rPr lang="en-US" sz="2000" b="1" dirty="0" smtClean="0">
                <a:solidFill>
                  <a:srgbClr val="000000"/>
                </a:solidFill>
                <a:latin typeface="Menlo Regular"/>
                <a:cs typeface="Menlo Regular"/>
              </a:rPr>
              <a:t>&amp;</a:t>
            </a:r>
            <a:r>
              <a:rPr lang="en-US" sz="2000" b="1" dirty="0" err="1" smtClean="0">
                <a:solidFill>
                  <a:srgbClr val="000000"/>
                </a:solidFill>
                <a:latin typeface="Menlo Regular"/>
                <a:cs typeface="Menlo Regular"/>
              </a:rPr>
              <a:t>avg_nnz_feature</a:t>
            </a:r>
            <a:r>
              <a:rPr lang="en-US" sz="2000" b="1" dirty="0" smtClean="0">
                <a:solidFill>
                  <a:srgbClr val="000000"/>
                </a:solidFill>
                <a:latin typeface="Menlo Regular"/>
                <a:cs typeface="Menlo Regular"/>
              </a:rPr>
              <a:t>)</a:t>
            </a:r>
            <a:r>
              <a:rPr lang="en-US" sz="2000" b="1" dirty="0">
                <a:solidFill>
                  <a:srgbClr val="000000"/>
                </a:solidFill>
                <a:latin typeface="Menlo Regular"/>
                <a:cs typeface="Menlo Regular"/>
              </a:rPr>
              <a:t>;</a:t>
            </a:r>
            <a:endParaRPr lang="en-US" sz="2000" dirty="0">
              <a:solidFill>
                <a:srgbClr val="000000"/>
              </a:solidFill>
              <a:latin typeface="Menlo Regular"/>
              <a:cs typeface="Menlo Regular"/>
            </a:endParaRPr>
          </a:p>
          <a:p>
            <a:pPr marL="0" indent="0">
              <a:buNone/>
            </a:pPr>
            <a:r>
              <a:rPr lang="en-US" sz="2000" b="1" dirty="0" smtClean="0">
                <a:solidFill>
                  <a:srgbClr val="000000"/>
                </a:solidFill>
                <a:latin typeface="Menlo Regular"/>
                <a:cs typeface="Menlo Regular"/>
              </a:rPr>
              <a:t>...</a:t>
            </a:r>
          </a:p>
          <a:p>
            <a:pPr marL="0" indent="0">
              <a:buNone/>
            </a:pPr>
            <a:endParaRPr lang="en-US" sz="2000" b="1" dirty="0" smtClean="0">
              <a:solidFill>
                <a:srgbClr val="A6A6A6"/>
              </a:solidFill>
              <a:latin typeface="Menlo Regular"/>
              <a:cs typeface="Menlo Regular"/>
            </a:endParaRPr>
          </a:p>
          <a:p>
            <a:pPr marL="0" indent="0">
              <a:buNone/>
            </a:pPr>
            <a:r>
              <a:rPr lang="en-US" sz="2000" b="1" dirty="0" smtClean="0">
                <a:solidFill>
                  <a:srgbClr val="A6A6A6"/>
                </a:solidFill>
                <a:latin typeface="Menlo Regular"/>
                <a:cs typeface="Menlo Regular"/>
              </a:rPr>
              <a:t>// ... and constraints</a:t>
            </a:r>
            <a:endParaRPr lang="en-US" sz="2000" dirty="0" smtClean="0">
              <a:solidFill>
                <a:srgbClr val="A6A6A6"/>
              </a:solidFill>
              <a:latin typeface="Menlo Regular"/>
              <a:cs typeface="Menlo Regular"/>
            </a:endParaRPr>
          </a:p>
          <a:p>
            <a:pPr marL="0" indent="0">
              <a:buNone/>
            </a:pPr>
            <a:r>
              <a:rPr lang="en-US" sz="2000" b="1" dirty="0" err="1" smtClean="0">
                <a:solidFill>
                  <a:srgbClr val="000000"/>
                </a:solidFill>
                <a:latin typeface="Menlo Regular"/>
                <a:cs typeface="Menlo Regular"/>
              </a:rPr>
              <a:t>dia_cutoff_type</a:t>
            </a:r>
            <a:r>
              <a:rPr lang="en-US" sz="2000" b="1" dirty="0">
                <a:solidFill>
                  <a:srgbClr val="000000"/>
                </a:solidFill>
                <a:latin typeface="Menlo Regular"/>
                <a:cs typeface="Menlo Regular"/>
              </a:rPr>
              <a:t> </a:t>
            </a:r>
            <a:r>
              <a:rPr lang="en-US" sz="2000" b="1" dirty="0" err="1" smtClean="0">
                <a:solidFill>
                  <a:srgbClr val="000000"/>
                </a:solidFill>
                <a:latin typeface="Menlo Regular"/>
                <a:cs typeface="Menlo Regular"/>
              </a:rPr>
              <a:t>dia_cutoff</a:t>
            </a:r>
            <a:r>
              <a:rPr lang="en-US" sz="2000" b="1" dirty="0" smtClean="0">
                <a:solidFill>
                  <a:srgbClr val="000000"/>
                </a:solidFill>
                <a:latin typeface="Menlo Regular"/>
                <a:cs typeface="Menlo Regular"/>
              </a:rPr>
              <a:t>;</a:t>
            </a:r>
          </a:p>
          <a:p>
            <a:pPr marL="0" indent="0">
              <a:buNone/>
            </a:pPr>
            <a:r>
              <a:rPr lang="en-US" sz="2000" b="1" dirty="0" err="1" smtClean="0">
                <a:solidFill>
                  <a:srgbClr val="000000"/>
                </a:solidFill>
                <a:latin typeface="Menlo Regular"/>
                <a:cs typeface="Menlo Regular"/>
              </a:rPr>
              <a:t>spmv.add_constraint</a:t>
            </a:r>
            <a:r>
              <a:rPr lang="en-US" sz="2000" b="1" dirty="0" smtClean="0">
                <a:solidFill>
                  <a:srgbClr val="000000"/>
                </a:solidFill>
                <a:latin typeface="Menlo Regular"/>
                <a:cs typeface="Menlo Regular"/>
              </a:rPr>
              <a:t>(&amp;</a:t>
            </a:r>
            <a:r>
              <a:rPr lang="en-US" sz="2000" b="1" dirty="0" err="1" smtClean="0">
                <a:solidFill>
                  <a:srgbClr val="000000"/>
                </a:solidFill>
                <a:latin typeface="Menlo Regular"/>
                <a:cs typeface="Menlo Regular"/>
              </a:rPr>
              <a:t>dia_cutoff</a:t>
            </a:r>
            <a:r>
              <a:rPr lang="en-US" sz="2000" b="1" dirty="0" smtClean="0">
                <a:solidFill>
                  <a:srgbClr val="000000"/>
                </a:solidFill>
                <a:latin typeface="Menlo Regular"/>
                <a:cs typeface="Menlo Regular"/>
              </a:rPr>
              <a:t>);</a:t>
            </a:r>
            <a:endParaRPr lang="en-US" sz="2000" dirty="0" smtClean="0">
              <a:solidFill>
                <a:srgbClr val="000000"/>
              </a:solidFill>
              <a:latin typeface="Menlo Regular"/>
              <a:cs typeface="Menlo Regular"/>
            </a:endParaRPr>
          </a:p>
          <a:p>
            <a:pPr marL="0" indent="0">
              <a:buNone/>
            </a:pPr>
            <a:r>
              <a:rPr lang="en-US" sz="2000" b="1" dirty="0" smtClean="0">
                <a:solidFill>
                  <a:srgbClr val="000000"/>
                </a:solidFill>
                <a:latin typeface="Menlo Regular"/>
                <a:cs typeface="Menlo Regular"/>
              </a:rPr>
              <a:t>.</a:t>
            </a:r>
            <a:r>
              <a:rPr lang="en-US" sz="2000" b="1" dirty="0">
                <a:solidFill>
                  <a:srgbClr val="000000"/>
                </a:solidFill>
                <a:latin typeface="Menlo Regular"/>
                <a:cs typeface="Menlo Regular"/>
              </a:rPr>
              <a:t>..</a:t>
            </a:r>
          </a:p>
          <a:p>
            <a:pPr marL="0" indent="0">
              <a:buNone/>
            </a:pPr>
            <a:endParaRPr lang="en-US" sz="2000" b="1" dirty="0" smtClean="0">
              <a:solidFill>
                <a:srgbClr val="000000"/>
              </a:solidFill>
              <a:latin typeface="Menlo Regular"/>
              <a:cs typeface="Menlo Regular"/>
            </a:endParaRPr>
          </a:p>
          <a:p>
            <a:pPr marL="0" indent="0">
              <a:buNone/>
            </a:pPr>
            <a:r>
              <a:rPr lang="en-US" sz="2000" b="1" dirty="0">
                <a:solidFill>
                  <a:srgbClr val="A6A6A6"/>
                </a:solidFill>
                <a:latin typeface="Menlo Regular"/>
                <a:cs typeface="Menlo Regular"/>
              </a:rPr>
              <a:t>// </a:t>
            </a:r>
            <a:r>
              <a:rPr lang="en-US" sz="2000" b="1" dirty="0" smtClean="0">
                <a:solidFill>
                  <a:srgbClr val="A6A6A6"/>
                </a:solidFill>
                <a:latin typeface="Menlo Regular"/>
                <a:cs typeface="Menlo Regular"/>
              </a:rPr>
              <a:t>Call variant</a:t>
            </a:r>
            <a:endParaRPr lang="en-US" sz="2000" b="1" dirty="0">
              <a:solidFill>
                <a:srgbClr val="000000"/>
              </a:solidFill>
              <a:latin typeface="Menlo Regular"/>
              <a:cs typeface="Menlo Regular"/>
            </a:endParaRPr>
          </a:p>
          <a:p>
            <a:pPr marL="0" indent="0">
              <a:buNone/>
            </a:pPr>
            <a:r>
              <a:rPr lang="en-US" sz="2000" b="1" dirty="0" err="1" smtClean="0">
                <a:solidFill>
                  <a:srgbClr val="000000"/>
                </a:solidFill>
                <a:latin typeface="Menlo Regular"/>
                <a:cs typeface="Menlo Regular"/>
              </a:rPr>
              <a:t>spmv</a:t>
            </a:r>
            <a:r>
              <a:rPr lang="en-US" sz="2000" b="1" dirty="0" smtClean="0">
                <a:solidFill>
                  <a:srgbClr val="000000"/>
                </a:solidFill>
                <a:latin typeface="Menlo Regular"/>
                <a:cs typeface="Menlo Regular"/>
              </a:rPr>
              <a:t>(</a:t>
            </a:r>
            <a:r>
              <a:rPr lang="en-US" sz="2000" b="1" dirty="0" err="1" smtClean="0">
                <a:solidFill>
                  <a:srgbClr val="000000"/>
                </a:solidFill>
                <a:latin typeface="Menlo Regular"/>
                <a:cs typeface="Menlo Regular"/>
              </a:rPr>
              <a:t>input_matrix</a:t>
            </a:r>
            <a:r>
              <a:rPr lang="en-US" sz="2000" b="1" dirty="0" smtClean="0">
                <a:solidFill>
                  <a:srgbClr val="000000"/>
                </a:solidFill>
                <a:latin typeface="Menlo Regular"/>
                <a:cs typeface="Menlo Regular"/>
              </a:rPr>
              <a:t>);</a:t>
            </a:r>
            <a:endParaRPr lang="en-US" sz="2000" dirty="0">
              <a:solidFill>
                <a:srgbClr val="000000"/>
              </a:solidFill>
              <a:latin typeface="Menlo Regular"/>
              <a:cs typeface="Menlo Regular"/>
            </a:endParaRPr>
          </a:p>
        </p:txBody>
      </p:sp>
      <p:sp>
        <p:nvSpPr>
          <p:cNvPr id="8" name="Line Callout 2 7"/>
          <p:cNvSpPr/>
          <p:nvPr/>
        </p:nvSpPr>
        <p:spPr>
          <a:xfrm>
            <a:off x="6148177" y="5033313"/>
            <a:ext cx="1843411" cy="736692"/>
          </a:xfrm>
          <a:prstGeom prst="borderCallout2">
            <a:avLst>
              <a:gd name="adj1" fmla="val 82263"/>
              <a:gd name="adj2" fmla="val -8333"/>
              <a:gd name="adj3" fmla="val 82263"/>
              <a:gd name="adj4" fmla="val -22469"/>
              <a:gd name="adj5" fmla="val -23599"/>
              <a:gd name="adj6" fmla="val -91629"/>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i="1" dirty="0" smtClean="0"/>
              <a:t>Padding estimate for conversion to DIA Format</a:t>
            </a:r>
            <a:endParaRPr lang="en-US" sz="1600" i="1" dirty="0"/>
          </a:p>
        </p:txBody>
      </p:sp>
    </p:spTree>
    <p:extLst>
      <p:ext uri="{BB962C8B-B14F-4D97-AF65-F5344CB8AC3E}">
        <p14:creationId xmlns:p14="http://schemas.microsoft.com/office/powerpoint/2010/main" val="658957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SpMV</a:t>
            </a:r>
            <a:r>
              <a:rPr lang="en-US" dirty="0" smtClean="0"/>
              <a:t> Tuning Script (Python)</a:t>
            </a:r>
            <a:endParaRPr lang="en-US" dirty="0"/>
          </a:p>
        </p:txBody>
      </p:sp>
      <p:sp>
        <p:nvSpPr>
          <p:cNvPr id="6" name="Content Placeholder 5"/>
          <p:cNvSpPr>
            <a:spLocks noGrp="1"/>
          </p:cNvSpPr>
          <p:nvPr>
            <p:ph sz="quarter" idx="1"/>
          </p:nvPr>
        </p:nvSpPr>
        <p:spPr>
          <a:xfrm>
            <a:off x="746823" y="1651955"/>
            <a:ext cx="7650354" cy="4470779"/>
          </a:xfrm>
          <a:solidFill>
            <a:schemeClr val="bg2"/>
          </a:solidFill>
          <a:ln>
            <a:noFill/>
          </a:ln>
        </p:spPr>
        <p:txBody>
          <a:bodyPr>
            <a:noAutofit/>
          </a:bodyPr>
          <a:lstStyle/>
          <a:p>
            <a:pPr marL="0" indent="0">
              <a:buNone/>
            </a:pPr>
            <a:r>
              <a:rPr lang="en-US" sz="1800" b="1" dirty="0" smtClean="0">
                <a:solidFill>
                  <a:srgbClr val="A6A6A6"/>
                </a:solidFill>
                <a:latin typeface="Menlo Bold"/>
                <a:cs typeface="Menlo Bold"/>
              </a:rPr>
              <a:t># Provide application, </a:t>
            </a:r>
            <a:r>
              <a:rPr lang="en-US" sz="1800" b="1" dirty="0" err="1" smtClean="0">
                <a:solidFill>
                  <a:srgbClr val="A6A6A6"/>
                </a:solidFill>
                <a:latin typeface="Menlo Bold"/>
                <a:cs typeface="Menlo Bold"/>
              </a:rPr>
              <a:t>fn</a:t>
            </a:r>
            <a:r>
              <a:rPr lang="en-US" sz="1800" b="1" dirty="0" smtClean="0">
                <a:solidFill>
                  <a:srgbClr val="A6A6A6"/>
                </a:solidFill>
                <a:latin typeface="Menlo Bold"/>
                <a:cs typeface="Menlo Bold"/>
              </a:rPr>
              <a:t> name, number of variants</a:t>
            </a:r>
          </a:p>
          <a:p>
            <a:pPr marL="0" indent="0">
              <a:buNone/>
            </a:pPr>
            <a:r>
              <a:rPr lang="en-US" sz="1800" b="1" dirty="0" smtClean="0">
                <a:latin typeface="Menlo Bold"/>
                <a:cs typeface="Menlo Bold"/>
              </a:rPr>
              <a:t>tuner = </a:t>
            </a:r>
            <a:r>
              <a:rPr lang="en-US" sz="1800" b="1" dirty="0" err="1" smtClean="0">
                <a:latin typeface="Menlo Bold"/>
                <a:cs typeface="Menlo Bold"/>
              </a:rPr>
              <a:t>autotuner</a:t>
            </a:r>
            <a:r>
              <a:rPr lang="en-US" sz="1800" b="1" dirty="0" smtClean="0">
                <a:latin typeface="Menlo Bold"/>
                <a:cs typeface="Menlo Bold"/>
              </a:rPr>
              <a:t>(“</a:t>
            </a:r>
            <a:r>
              <a:rPr lang="en-US" sz="1800" b="1" dirty="0" err="1" smtClean="0">
                <a:latin typeface="Menlo Bold"/>
                <a:cs typeface="Menlo Bold"/>
              </a:rPr>
              <a:t>spmv</a:t>
            </a:r>
            <a:r>
              <a:rPr lang="en-US" sz="1800" b="1" dirty="0" smtClean="0">
                <a:latin typeface="Menlo Bold"/>
                <a:cs typeface="Menlo Bold"/>
              </a:rPr>
              <a:t>”)</a:t>
            </a:r>
          </a:p>
          <a:p>
            <a:pPr marL="0" indent="0">
              <a:buNone/>
            </a:pPr>
            <a:r>
              <a:rPr lang="en-US" sz="1800" b="1" dirty="0" err="1" smtClean="0">
                <a:latin typeface="Menlo Bold"/>
                <a:cs typeface="Menlo Bold"/>
              </a:rPr>
              <a:t>spmv</a:t>
            </a:r>
            <a:r>
              <a:rPr lang="en-US" sz="1800" b="1" dirty="0" smtClean="0">
                <a:latin typeface="Menlo Bold"/>
                <a:cs typeface="Menlo Bold"/>
              </a:rPr>
              <a:t> = </a:t>
            </a:r>
            <a:r>
              <a:rPr lang="en-US" sz="1800" b="1" dirty="0" err="1" smtClean="0">
                <a:latin typeface="Menlo Bold"/>
                <a:cs typeface="Menlo Bold"/>
              </a:rPr>
              <a:t>code_variant</a:t>
            </a:r>
            <a:r>
              <a:rPr lang="en-US" sz="1800" b="1" dirty="0" smtClean="0">
                <a:latin typeface="Menlo Bold"/>
                <a:cs typeface="Menlo Bold"/>
              </a:rPr>
              <a:t>(“</a:t>
            </a:r>
            <a:r>
              <a:rPr lang="en-US" sz="1800" b="1" dirty="0" err="1" smtClean="0">
                <a:latin typeface="Menlo Bold"/>
                <a:cs typeface="Menlo Bold"/>
              </a:rPr>
              <a:t>spmv</a:t>
            </a:r>
            <a:r>
              <a:rPr lang="en-US" sz="1800" b="1" dirty="0" smtClean="0">
                <a:latin typeface="Menlo Bold"/>
                <a:cs typeface="Menlo Bold"/>
              </a:rPr>
              <a:t>”, 6)</a:t>
            </a:r>
          </a:p>
          <a:p>
            <a:pPr marL="0" indent="0" defTabSz="914284" fontAlgn="base">
              <a:spcAft>
                <a:spcPct val="0"/>
              </a:spcAft>
              <a:buSzPct val="100000"/>
              <a:buNone/>
              <a:defRPr/>
            </a:pPr>
            <a:endParaRPr lang="en-US" sz="1200" b="1" kern="0" dirty="0" smtClean="0">
              <a:solidFill>
                <a:srgbClr val="A6A6A6"/>
              </a:solidFill>
              <a:latin typeface="Menlo Bold"/>
              <a:cs typeface="Menlo Bold"/>
            </a:endParaRPr>
          </a:p>
          <a:p>
            <a:pPr marL="0" indent="0" defTabSz="914284" fontAlgn="base">
              <a:spcAft>
                <a:spcPct val="0"/>
              </a:spcAft>
              <a:buSzPct val="100000"/>
              <a:buNone/>
              <a:defRPr/>
            </a:pPr>
            <a:r>
              <a:rPr lang="en-US" sz="1800" b="1" kern="0" dirty="0" smtClean="0">
                <a:solidFill>
                  <a:srgbClr val="A6A6A6"/>
                </a:solidFill>
                <a:latin typeface="Menlo Bold"/>
                <a:cs typeface="Menlo Bold"/>
              </a:rPr>
              <a:t># Set variant-specific tuning options</a:t>
            </a:r>
            <a:endParaRPr lang="en-US" sz="1800" b="1" dirty="0" smtClean="0">
              <a:latin typeface="Menlo Bold"/>
              <a:cs typeface="Menlo Bold"/>
            </a:endParaRPr>
          </a:p>
          <a:p>
            <a:pPr marL="0" indent="0" defTabSz="914284" fontAlgn="base">
              <a:spcAft>
                <a:spcPct val="0"/>
              </a:spcAft>
              <a:buSzPct val="100000"/>
              <a:buNone/>
              <a:defRPr/>
            </a:pPr>
            <a:r>
              <a:rPr lang="en-US" sz="1800" b="1" dirty="0" err="1" smtClean="0">
                <a:latin typeface="Menlo Bold"/>
                <a:cs typeface="Menlo Bold"/>
              </a:rPr>
              <a:t>spmv.classifier</a:t>
            </a:r>
            <a:r>
              <a:rPr lang="en-US" sz="1800" b="1" dirty="0" smtClean="0">
                <a:latin typeface="Menlo Bold"/>
                <a:cs typeface="Menlo Bold"/>
              </a:rPr>
              <a:t> = </a:t>
            </a:r>
            <a:r>
              <a:rPr lang="en-US" sz="1800" b="1" dirty="0" err="1" smtClean="0">
                <a:latin typeface="Menlo Bold"/>
                <a:cs typeface="Menlo Bold"/>
              </a:rPr>
              <a:t>svm_classifier</a:t>
            </a:r>
            <a:r>
              <a:rPr lang="en-US" sz="1800" b="1" dirty="0" smtClean="0">
                <a:latin typeface="Menlo Bold"/>
                <a:cs typeface="Menlo Bold"/>
              </a:rPr>
              <a:t>() </a:t>
            </a:r>
            <a:endParaRPr lang="en-US" sz="1800" b="1" kern="0" dirty="0" smtClean="0">
              <a:solidFill>
                <a:srgbClr val="A6A6A6"/>
              </a:solidFill>
              <a:latin typeface="Menlo Bold"/>
              <a:cs typeface="Menlo Bold"/>
            </a:endParaRPr>
          </a:p>
          <a:p>
            <a:pPr marL="0" indent="0" defTabSz="914284" fontAlgn="base">
              <a:spcAft>
                <a:spcPct val="0"/>
              </a:spcAft>
              <a:buSzPct val="100000"/>
              <a:buNone/>
              <a:defRPr/>
            </a:pPr>
            <a:r>
              <a:rPr lang="fr-FR" sz="1800" b="1" dirty="0" err="1" smtClean="0">
                <a:latin typeface="Menlo Bold"/>
                <a:cs typeface="Menlo Bold"/>
              </a:rPr>
              <a:t>spmv.constraints</a:t>
            </a:r>
            <a:r>
              <a:rPr lang="fr-FR" sz="1800" b="1" dirty="0" smtClean="0">
                <a:latin typeface="Menlo Bold"/>
                <a:cs typeface="Menlo Bold"/>
              </a:rPr>
              <a:t> = </a:t>
            </a:r>
            <a:r>
              <a:rPr lang="fr-FR" sz="1800" b="1" dirty="0" err="1" smtClean="0">
                <a:solidFill>
                  <a:schemeClr val="accent1"/>
                </a:solidFill>
                <a:latin typeface="Menlo Bold"/>
                <a:cs typeface="Menlo Bold"/>
              </a:rPr>
              <a:t>True</a:t>
            </a:r>
            <a:r>
              <a:rPr lang="fr-FR" sz="1800" b="1" dirty="0" smtClean="0">
                <a:solidFill>
                  <a:schemeClr val="accent1"/>
                </a:solidFill>
                <a:latin typeface="Menlo Bold"/>
                <a:cs typeface="Menlo Bold"/>
              </a:rPr>
              <a:t> </a:t>
            </a:r>
          </a:p>
          <a:p>
            <a:pPr marL="0" indent="0" defTabSz="914284" fontAlgn="base">
              <a:spcAft>
                <a:spcPct val="0"/>
              </a:spcAft>
              <a:buSzPct val="100000"/>
              <a:buNone/>
              <a:defRPr/>
            </a:pPr>
            <a:endParaRPr lang="en-US" sz="1200" b="1" kern="0" dirty="0" smtClean="0">
              <a:solidFill>
                <a:srgbClr val="A6A6A6"/>
              </a:solidFill>
              <a:latin typeface="Menlo Bold"/>
              <a:cs typeface="Menlo Bold"/>
            </a:endParaRPr>
          </a:p>
          <a:p>
            <a:pPr marL="0" indent="0" defTabSz="914284" fontAlgn="base">
              <a:spcAft>
                <a:spcPct val="0"/>
              </a:spcAft>
              <a:buSzPct val="100000"/>
              <a:buNone/>
              <a:defRPr/>
            </a:pPr>
            <a:r>
              <a:rPr lang="en-US" sz="1800" b="1" kern="0" dirty="0" smtClean="0">
                <a:solidFill>
                  <a:srgbClr val="A6A6A6"/>
                </a:solidFill>
                <a:latin typeface="Menlo Bold"/>
                <a:cs typeface="Menlo Bold"/>
              </a:rPr>
              <a:t> # Provide training data for classifier</a:t>
            </a:r>
          </a:p>
          <a:p>
            <a:pPr marL="0" indent="0" defTabSz="914284" fontAlgn="base">
              <a:spcAft>
                <a:spcPct val="0"/>
              </a:spcAft>
              <a:buSzPct val="100000"/>
              <a:buNone/>
              <a:defRPr/>
            </a:pPr>
            <a:r>
              <a:rPr lang="en-US" sz="1800" b="1" kern="0" dirty="0" err="1" smtClean="0">
                <a:latin typeface="Menlo Bold"/>
                <a:cs typeface="Menlo Bold"/>
              </a:rPr>
              <a:t>tuner.set_training_args</a:t>
            </a:r>
            <a:r>
              <a:rPr lang="en-US" sz="1800" b="1" kern="0" dirty="0" smtClean="0">
                <a:latin typeface="Menlo Bold"/>
                <a:cs typeface="Menlo Bold"/>
              </a:rPr>
              <a:t>(input)</a:t>
            </a:r>
          </a:p>
          <a:p>
            <a:pPr marL="0" indent="0" defTabSz="914284" fontAlgn="base">
              <a:spcAft>
                <a:spcPct val="0"/>
              </a:spcAft>
              <a:buSzPct val="100000"/>
              <a:buNone/>
              <a:defRPr/>
            </a:pPr>
            <a:endParaRPr lang="en-US" sz="1200" b="1" kern="0" dirty="0" smtClean="0">
              <a:latin typeface="Menlo Bold"/>
              <a:cs typeface="Menlo Bold"/>
            </a:endParaRPr>
          </a:p>
          <a:p>
            <a:pPr marL="0" indent="0" defTabSz="914284" fontAlgn="base">
              <a:spcAft>
                <a:spcPct val="0"/>
              </a:spcAft>
              <a:buSzPct val="100000"/>
              <a:buNone/>
              <a:defRPr/>
            </a:pPr>
            <a:r>
              <a:rPr lang="en-US" sz="1800" b="1" kern="0" dirty="0" smtClean="0">
                <a:solidFill>
                  <a:srgbClr val="A6A6A6"/>
                </a:solidFill>
                <a:latin typeface="Menlo Bold"/>
                <a:cs typeface="Menlo Bold"/>
              </a:rPr>
              <a:t># Perform </a:t>
            </a:r>
            <a:r>
              <a:rPr lang="en-US" sz="1800" b="1" kern="0" dirty="0" err="1" smtClean="0">
                <a:solidFill>
                  <a:srgbClr val="A6A6A6"/>
                </a:solidFill>
                <a:latin typeface="Menlo Bold"/>
                <a:cs typeface="Menlo Bold"/>
              </a:rPr>
              <a:t>autotuning</a:t>
            </a:r>
            <a:r>
              <a:rPr lang="en-US" sz="1800" b="1" kern="0" dirty="0" smtClean="0">
                <a:solidFill>
                  <a:srgbClr val="A6A6A6"/>
                </a:solidFill>
                <a:latin typeface="Menlo Bold"/>
                <a:cs typeface="Menlo Bold"/>
              </a:rPr>
              <a:t> of variant</a:t>
            </a:r>
          </a:p>
          <a:p>
            <a:pPr marL="0" indent="0" defTabSz="914284" fontAlgn="base">
              <a:spcAft>
                <a:spcPct val="0"/>
              </a:spcAft>
              <a:buSzPct val="100000"/>
              <a:buNone/>
              <a:defRPr/>
            </a:pPr>
            <a:r>
              <a:rPr lang="en-US" sz="1800" b="1" kern="0" dirty="0" err="1" smtClean="0">
                <a:latin typeface="Menlo Bold"/>
                <a:cs typeface="Menlo Bold"/>
              </a:rPr>
              <a:t>tuner.tune</a:t>
            </a:r>
            <a:r>
              <a:rPr lang="en-US" sz="1800" b="1" kern="0" dirty="0" smtClean="0">
                <a:latin typeface="Menlo Bold"/>
                <a:cs typeface="Menlo Bold"/>
              </a:rPr>
              <a:t>([</a:t>
            </a:r>
            <a:r>
              <a:rPr lang="en-US" sz="1800" b="1" kern="0" dirty="0" err="1" smtClean="0">
                <a:latin typeface="Menlo Bold"/>
                <a:cs typeface="Menlo Bold"/>
              </a:rPr>
              <a:t>spmv</a:t>
            </a:r>
            <a:r>
              <a:rPr lang="en-US" sz="1800" b="1" kern="0" dirty="0" smtClean="0">
                <a:latin typeface="Menlo Bold"/>
                <a:cs typeface="Menlo Bold"/>
              </a:rPr>
              <a:t>])</a:t>
            </a:r>
          </a:p>
          <a:p>
            <a:pPr marL="0" indent="0">
              <a:buNone/>
            </a:pPr>
            <a:endParaRPr lang="en-US" sz="1800" b="1" dirty="0">
              <a:latin typeface="Menlo Bold"/>
              <a:cs typeface="Menlo Bold"/>
            </a:endParaRPr>
          </a:p>
        </p:txBody>
      </p:sp>
      <p:sp>
        <p:nvSpPr>
          <p:cNvPr id="5" name="Content Placeholder 5"/>
          <p:cNvSpPr txBox="1">
            <a:spLocks/>
          </p:cNvSpPr>
          <p:nvPr/>
        </p:nvSpPr>
        <p:spPr>
          <a:xfrm>
            <a:off x="664804" y="4522028"/>
            <a:ext cx="8229600" cy="16675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284" fontAlgn="base">
              <a:spcAft>
                <a:spcPct val="0"/>
              </a:spcAft>
              <a:buSzPct val="100000"/>
              <a:buFont typeface="Arial"/>
              <a:buNone/>
              <a:defRPr/>
            </a:pPr>
            <a:endParaRPr lang="en-US" sz="1400" b="1" kern="0" dirty="0">
              <a:latin typeface="Menlo Bold"/>
              <a:cs typeface="Menlo Bold"/>
            </a:endParaRPr>
          </a:p>
        </p:txBody>
      </p:sp>
    </p:spTree>
    <p:extLst>
      <p:ext uri="{BB962C8B-B14F-4D97-AF65-F5344CB8AC3E}">
        <p14:creationId xmlns:p14="http://schemas.microsoft.com/office/powerpoint/2010/main" val="11764181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Construction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Tuning subsystem builds a model that maps a given feature vector to label corresponding to optimal variant</a:t>
            </a:r>
          </a:p>
          <a:p>
            <a:endParaRPr lang="en-US" dirty="0" smtClean="0"/>
          </a:p>
          <a:p>
            <a:r>
              <a:rPr lang="en-US" dirty="0" smtClean="0"/>
              <a:t>Offline training phase</a:t>
            </a:r>
          </a:p>
          <a:p>
            <a:endParaRPr lang="en-US" dirty="0" smtClean="0"/>
          </a:p>
          <a:p>
            <a:endParaRPr lang="en-US" dirty="0"/>
          </a:p>
          <a:p>
            <a:endParaRPr lang="en-US" dirty="0" smtClean="0"/>
          </a:p>
          <a:p>
            <a:endParaRPr lang="en-US" dirty="0" smtClean="0"/>
          </a:p>
          <a:p>
            <a:r>
              <a:rPr lang="en-US" dirty="0" smtClean="0"/>
              <a:t>Plug-in support for classifiers</a:t>
            </a:r>
          </a:p>
          <a:p>
            <a:endParaRPr lang="en-US" dirty="0" smtClean="0"/>
          </a:p>
          <a:p>
            <a:r>
              <a:rPr lang="en-US" dirty="0" smtClean="0"/>
              <a:t>Support Vector Machines (using </a:t>
            </a:r>
            <a:r>
              <a:rPr lang="en-US" dirty="0" err="1" smtClean="0">
                <a:latin typeface="Andale Mono"/>
                <a:cs typeface="Andale Mono"/>
              </a:rPr>
              <a:t>libSVM</a:t>
            </a:r>
            <a:r>
              <a:rPr lang="en-US" dirty="0" smtClean="0"/>
              <a:t>) is currently used by default:</a:t>
            </a:r>
          </a:p>
          <a:p>
            <a:pPr lvl="1"/>
            <a:r>
              <a:rPr lang="en-US" dirty="0" smtClean="0"/>
              <a:t>RBF Kernel is default; parameters found using cross-validation based parameter search</a:t>
            </a:r>
          </a:p>
          <a:p>
            <a:endParaRPr lang="en-US" dirty="0"/>
          </a:p>
        </p:txBody>
      </p:sp>
      <p:cxnSp>
        <p:nvCxnSpPr>
          <p:cNvPr id="16" name="Straight Arrow Connector 15"/>
          <p:cNvCxnSpPr>
            <a:stCxn id="18" idx="3"/>
            <a:endCxn id="23" idx="1"/>
          </p:cNvCxnSpPr>
          <p:nvPr/>
        </p:nvCxnSpPr>
        <p:spPr>
          <a:xfrm flipV="1">
            <a:off x="3298675" y="3620797"/>
            <a:ext cx="2537884" cy="3024"/>
          </a:xfrm>
          <a:prstGeom prst="straightConnector1">
            <a:avLst/>
          </a:prstGeom>
          <a:ln w="15875">
            <a:tailEnd type="arrow"/>
          </a:ln>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1529973" y="2969365"/>
            <a:ext cx="2385786" cy="1037265"/>
            <a:chOff x="1529973" y="2997586"/>
            <a:chExt cx="2385786" cy="1037265"/>
          </a:xfrm>
        </p:grpSpPr>
        <p:sp>
          <p:nvSpPr>
            <p:cNvPr id="18" name="Rectangle 17"/>
            <p:cNvSpPr/>
            <p:nvPr/>
          </p:nvSpPr>
          <p:spPr>
            <a:xfrm>
              <a:off x="1639055" y="3269232"/>
              <a:ext cx="1659620" cy="76561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4" name="Group 33"/>
            <p:cNvGrpSpPr/>
            <p:nvPr/>
          </p:nvGrpSpPr>
          <p:grpSpPr>
            <a:xfrm>
              <a:off x="1529973" y="2997586"/>
              <a:ext cx="2385786" cy="991363"/>
              <a:chOff x="1257170" y="2931737"/>
              <a:chExt cx="2385786" cy="991363"/>
            </a:xfrm>
          </p:grpSpPr>
          <p:grpSp>
            <p:nvGrpSpPr>
              <p:cNvPr id="13" name="Group 12"/>
              <p:cNvGrpSpPr/>
              <p:nvPr/>
            </p:nvGrpSpPr>
            <p:grpSpPr>
              <a:xfrm>
                <a:off x="1500855" y="3250000"/>
                <a:ext cx="1421653" cy="673100"/>
                <a:chOff x="1150695" y="2598812"/>
                <a:chExt cx="1421653" cy="673100"/>
              </a:xfrm>
            </p:grpSpPr>
            <p:pic>
              <p:nvPicPr>
                <p:cNvPr id="4" name="Picture 3" descr="bcsstm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695" y="2598812"/>
                  <a:ext cx="685800" cy="673100"/>
                </a:xfrm>
                <a:prstGeom prst="rect">
                  <a:avLst/>
                </a:prstGeom>
              </p:spPr>
            </p:pic>
            <p:pic>
              <p:nvPicPr>
                <p:cNvPr id="7" name="Picture 6" descr="ms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48" y="2628978"/>
                  <a:ext cx="622300" cy="622300"/>
                </a:xfrm>
                <a:prstGeom prst="rect">
                  <a:avLst/>
                </a:prstGeom>
              </p:spPr>
            </p:pic>
          </p:grpSp>
          <p:sp>
            <p:nvSpPr>
              <p:cNvPr id="24" name="TextBox 23"/>
              <p:cNvSpPr txBox="1"/>
              <p:nvPr/>
            </p:nvSpPr>
            <p:spPr>
              <a:xfrm>
                <a:off x="1257170" y="2931737"/>
                <a:ext cx="2385786" cy="276999"/>
              </a:xfrm>
              <a:prstGeom prst="rect">
                <a:avLst/>
              </a:prstGeom>
              <a:noFill/>
            </p:spPr>
            <p:txBody>
              <a:bodyPr wrap="square" rtlCol="0">
                <a:spAutoFit/>
              </a:bodyPr>
              <a:lstStyle/>
              <a:p>
                <a:r>
                  <a:rPr lang="en-US" sz="1200" dirty="0" smtClean="0"/>
                  <a:t>Training Inputs</a:t>
                </a:r>
                <a:endParaRPr lang="en-US" sz="1200" dirty="0"/>
              </a:p>
            </p:txBody>
          </p:sp>
        </p:grpSp>
      </p:grpSp>
      <p:grpSp>
        <p:nvGrpSpPr>
          <p:cNvPr id="37" name="Group 36"/>
          <p:cNvGrpSpPr/>
          <p:nvPr/>
        </p:nvGrpSpPr>
        <p:grpSpPr>
          <a:xfrm>
            <a:off x="5737768" y="2899595"/>
            <a:ext cx="2385786" cy="1165166"/>
            <a:chOff x="5784803" y="2859086"/>
            <a:chExt cx="2385786" cy="1165166"/>
          </a:xfrm>
        </p:grpSpPr>
        <p:sp>
          <p:nvSpPr>
            <p:cNvPr id="23" name="Rectangle 22"/>
            <p:cNvSpPr/>
            <p:nvPr/>
          </p:nvSpPr>
          <p:spPr>
            <a:xfrm>
              <a:off x="5883594" y="3136323"/>
              <a:ext cx="1659620" cy="88792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5" name="Group 34"/>
            <p:cNvGrpSpPr/>
            <p:nvPr/>
          </p:nvGrpSpPr>
          <p:grpSpPr>
            <a:xfrm>
              <a:off x="5784803" y="2859086"/>
              <a:ext cx="2385786" cy="1129863"/>
              <a:chOff x="5512000" y="2793237"/>
              <a:chExt cx="2385786" cy="1129863"/>
            </a:xfrm>
          </p:grpSpPr>
          <p:grpSp>
            <p:nvGrpSpPr>
              <p:cNvPr id="14" name="Group 13"/>
              <p:cNvGrpSpPr/>
              <p:nvPr/>
            </p:nvGrpSpPr>
            <p:grpSpPr>
              <a:xfrm>
                <a:off x="5664225" y="2994169"/>
                <a:ext cx="1476285" cy="928931"/>
                <a:chOff x="3545047" y="2342981"/>
                <a:chExt cx="1476285" cy="928931"/>
              </a:xfrm>
            </p:grpSpPr>
            <p:sp>
              <p:nvSpPr>
                <p:cNvPr id="9" name="TextBox 8"/>
                <p:cNvSpPr txBox="1"/>
                <p:nvPr/>
              </p:nvSpPr>
              <p:spPr>
                <a:xfrm>
                  <a:off x="3545047" y="2342981"/>
                  <a:ext cx="422559" cy="324216"/>
                </a:xfrm>
                <a:prstGeom prst="rect">
                  <a:avLst/>
                </a:prstGeom>
                <a:noFill/>
              </p:spPr>
              <p:txBody>
                <a:bodyPr wrap="none" rtlCol="0">
                  <a:spAutoFit/>
                </a:bodyPr>
                <a:lstStyle/>
                <a:p>
                  <a:r>
                    <a:rPr lang="en-US" sz="1600" dirty="0" smtClean="0"/>
                    <a:t>DIA</a:t>
                  </a:r>
                  <a:endParaRPr lang="en-US" sz="1600" dirty="0"/>
                </a:p>
              </p:txBody>
            </p:sp>
            <p:pic>
              <p:nvPicPr>
                <p:cNvPr id="10" name="Picture 9" descr="bcsstm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402" y="2598812"/>
                  <a:ext cx="685800" cy="673100"/>
                </a:xfrm>
                <a:prstGeom prst="rect">
                  <a:avLst/>
                </a:prstGeom>
              </p:spPr>
            </p:pic>
            <p:pic>
              <p:nvPicPr>
                <p:cNvPr id="11" name="Picture 10" descr="ms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032" y="2619979"/>
                  <a:ext cx="622300" cy="622300"/>
                </a:xfrm>
                <a:prstGeom prst="rect">
                  <a:avLst/>
                </a:prstGeom>
              </p:spPr>
            </p:pic>
            <p:sp>
              <p:nvSpPr>
                <p:cNvPr id="12" name="TextBox 11"/>
                <p:cNvSpPr txBox="1"/>
                <p:nvPr/>
              </p:nvSpPr>
              <p:spPr>
                <a:xfrm>
                  <a:off x="4310737" y="2342981"/>
                  <a:ext cx="633507" cy="338554"/>
                </a:xfrm>
                <a:prstGeom prst="rect">
                  <a:avLst/>
                </a:prstGeom>
                <a:noFill/>
              </p:spPr>
              <p:txBody>
                <a:bodyPr wrap="none" rtlCol="0">
                  <a:spAutoFit/>
                </a:bodyPr>
                <a:lstStyle/>
                <a:p>
                  <a:r>
                    <a:rPr lang="en-US" sz="1600" dirty="0" smtClean="0"/>
                    <a:t>CSRV</a:t>
                  </a:r>
                  <a:endParaRPr lang="en-US" sz="1600" dirty="0"/>
                </a:p>
              </p:txBody>
            </p:sp>
          </p:grpSp>
          <p:sp>
            <p:nvSpPr>
              <p:cNvPr id="25" name="TextBox 24"/>
              <p:cNvSpPr txBox="1"/>
              <p:nvPr/>
            </p:nvSpPr>
            <p:spPr>
              <a:xfrm>
                <a:off x="5512000" y="2793237"/>
                <a:ext cx="2385786" cy="276999"/>
              </a:xfrm>
              <a:prstGeom prst="rect">
                <a:avLst/>
              </a:prstGeom>
              <a:noFill/>
            </p:spPr>
            <p:txBody>
              <a:bodyPr wrap="square" rtlCol="0">
                <a:spAutoFit/>
              </a:bodyPr>
              <a:lstStyle/>
              <a:p>
                <a:r>
                  <a:rPr lang="en-US" sz="1200" dirty="0" smtClean="0"/>
                  <a:t>Labeled Training Data</a:t>
                </a:r>
                <a:endParaRPr lang="en-US" sz="1200" dirty="0"/>
              </a:p>
            </p:txBody>
          </p:sp>
        </p:grpSp>
      </p:grpSp>
      <p:sp>
        <p:nvSpPr>
          <p:cNvPr id="29" name="TextBox 28"/>
          <p:cNvSpPr txBox="1"/>
          <p:nvPr/>
        </p:nvSpPr>
        <p:spPr>
          <a:xfrm>
            <a:off x="3399017" y="3374505"/>
            <a:ext cx="2385786" cy="276999"/>
          </a:xfrm>
          <a:prstGeom prst="rect">
            <a:avLst/>
          </a:prstGeom>
          <a:noFill/>
        </p:spPr>
        <p:txBody>
          <a:bodyPr wrap="square" rtlCol="0">
            <a:spAutoFit/>
          </a:bodyPr>
          <a:lstStyle/>
          <a:p>
            <a:pPr algn="ctr"/>
            <a:r>
              <a:rPr lang="en-US" sz="1200" dirty="0" smtClean="0"/>
              <a:t>Exhaustive Search</a:t>
            </a:r>
            <a:endParaRPr lang="en-US" sz="1200" dirty="0"/>
          </a:p>
        </p:txBody>
      </p:sp>
      <p:sp>
        <p:nvSpPr>
          <p:cNvPr id="30" name="TextBox 29"/>
          <p:cNvSpPr txBox="1"/>
          <p:nvPr/>
        </p:nvSpPr>
        <p:spPr>
          <a:xfrm>
            <a:off x="3399017" y="3599102"/>
            <a:ext cx="2385786" cy="276999"/>
          </a:xfrm>
          <a:prstGeom prst="rect">
            <a:avLst/>
          </a:prstGeom>
          <a:noFill/>
        </p:spPr>
        <p:txBody>
          <a:bodyPr wrap="square" rtlCol="0">
            <a:spAutoFit/>
          </a:bodyPr>
          <a:lstStyle/>
          <a:p>
            <a:pPr algn="ctr"/>
            <a:r>
              <a:rPr lang="en-US" sz="1200" dirty="0" smtClean="0"/>
              <a:t>Feature &amp; Constraint Evaluation</a:t>
            </a:r>
            <a:endParaRPr lang="en-US" sz="1200" dirty="0"/>
          </a:p>
        </p:txBody>
      </p:sp>
    </p:spTree>
    <p:extLst>
      <p:ext uri="{BB962C8B-B14F-4D97-AF65-F5344CB8AC3E}">
        <p14:creationId xmlns:p14="http://schemas.microsoft.com/office/powerpoint/2010/main" val="20785536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Improving Training &amp; Runtime Overheads</a:t>
            </a:r>
            <a:endParaRPr lang="en-US" sz="3600" dirty="0"/>
          </a:p>
        </p:txBody>
      </p:sp>
      <p:sp>
        <p:nvSpPr>
          <p:cNvPr id="3" name="Content Placeholder 2"/>
          <p:cNvSpPr>
            <a:spLocks noGrp="1"/>
          </p:cNvSpPr>
          <p:nvPr>
            <p:ph sz="quarter" idx="1"/>
          </p:nvPr>
        </p:nvSpPr>
        <p:spPr/>
        <p:txBody>
          <a:bodyPr>
            <a:normAutofit/>
          </a:bodyPr>
          <a:lstStyle/>
          <a:p>
            <a:r>
              <a:rPr lang="en-US" dirty="0" smtClean="0">
                <a:ea typeface="ＭＳ Ｐゴシック" charset="-128"/>
                <a:cs typeface="ＭＳ Ｐゴシック" charset="-128"/>
              </a:rPr>
              <a:t>Incremental </a:t>
            </a:r>
            <a:r>
              <a:rPr lang="en-US" dirty="0">
                <a:ea typeface="ＭＳ Ｐゴシック" charset="-128"/>
                <a:cs typeface="ＭＳ Ｐゴシック" charset="-128"/>
              </a:rPr>
              <a:t>tuning through </a:t>
            </a:r>
            <a:r>
              <a:rPr lang="en-US" b="1" dirty="0">
                <a:solidFill>
                  <a:schemeClr val="accent1"/>
                </a:solidFill>
                <a:ea typeface="ＭＳ Ｐゴシック" charset="-128"/>
                <a:cs typeface="ＭＳ Ｐゴシック" charset="-128"/>
              </a:rPr>
              <a:t>Active Learning</a:t>
            </a:r>
          </a:p>
          <a:p>
            <a:pPr marL="342859" indent="-342859">
              <a:defRPr/>
            </a:pPr>
            <a:endParaRPr lang="en-US" dirty="0" smtClean="0">
              <a:ea typeface="ＭＳ Ｐゴシック" charset="-128"/>
              <a:cs typeface="ＭＳ Ｐゴシック" charset="-128"/>
            </a:endParaRPr>
          </a:p>
          <a:p>
            <a:pPr marL="342859" indent="-342859">
              <a:defRPr/>
            </a:pPr>
            <a:endParaRPr lang="en-US" dirty="0" smtClean="0">
              <a:ea typeface="ＭＳ Ｐゴシック" charset="-128"/>
              <a:cs typeface="ＭＳ Ｐゴシック" charset="-128"/>
            </a:endParaRPr>
          </a:p>
          <a:p>
            <a:pPr marL="342859" indent="-342859">
              <a:defRPr/>
            </a:pPr>
            <a:endParaRPr lang="en-US" dirty="0" smtClean="0">
              <a:ea typeface="ＭＳ Ｐゴシック" charset="-128"/>
              <a:cs typeface="ＭＳ Ｐゴシック" charset="-128"/>
            </a:endParaRPr>
          </a:p>
          <a:p>
            <a:pPr marL="342859" indent="-342859">
              <a:defRPr/>
            </a:pPr>
            <a:endParaRPr lang="en-US" dirty="0">
              <a:ea typeface="ＭＳ Ｐゴシック" charset="-128"/>
              <a:cs typeface="ＭＳ Ｐゴシック" charset="-128"/>
            </a:endParaRPr>
          </a:p>
          <a:p>
            <a:pPr marL="342859" indent="-342859">
              <a:defRPr/>
            </a:pPr>
            <a:endParaRPr lang="en-US" dirty="0" smtClean="0">
              <a:ea typeface="ＭＳ Ｐゴシック" charset="-128"/>
              <a:cs typeface="ＭＳ Ｐゴシック" charset="-128"/>
            </a:endParaRPr>
          </a:p>
          <a:p>
            <a:pPr marL="342859" indent="-342859">
              <a:defRPr/>
            </a:pPr>
            <a:r>
              <a:rPr lang="en-US" dirty="0" smtClean="0">
                <a:ea typeface="ＭＳ Ｐゴシック" charset="-128"/>
                <a:cs typeface="ＭＳ Ｐゴシック" charset="-128"/>
              </a:rPr>
              <a:t>Parallel feature and constraint evaluation</a:t>
            </a:r>
          </a:p>
          <a:p>
            <a:pPr marL="342859" indent="-342859">
              <a:defRPr/>
            </a:pPr>
            <a:r>
              <a:rPr lang="en-US" dirty="0" smtClean="0">
                <a:ea typeface="ＭＳ Ｐゴシック" charset="-128"/>
                <a:cs typeface="ＭＳ Ｐゴシック" charset="-128"/>
              </a:rPr>
              <a:t>Asynchronous feature function execution</a:t>
            </a:r>
          </a:p>
        </p:txBody>
      </p:sp>
      <p:grpSp>
        <p:nvGrpSpPr>
          <p:cNvPr id="95" name="Group 94"/>
          <p:cNvGrpSpPr/>
          <p:nvPr/>
        </p:nvGrpSpPr>
        <p:grpSpPr>
          <a:xfrm>
            <a:off x="4055369" y="2606081"/>
            <a:ext cx="1574954" cy="1610028"/>
            <a:chOff x="4309379" y="2369306"/>
            <a:chExt cx="1574954" cy="1610028"/>
          </a:xfrm>
        </p:grpSpPr>
        <p:sp>
          <p:nvSpPr>
            <p:cNvPr id="94" name="Rectangle 93"/>
            <p:cNvSpPr/>
            <p:nvPr/>
          </p:nvSpPr>
          <p:spPr>
            <a:xfrm>
              <a:off x="4309379" y="2369306"/>
              <a:ext cx="1574954" cy="161002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6" name="Picture 25" descr="dia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960" y="2498864"/>
              <a:ext cx="622300" cy="622300"/>
            </a:xfrm>
            <a:prstGeom prst="rect">
              <a:avLst/>
            </a:prstGeom>
          </p:spPr>
        </p:pic>
        <p:pic>
          <p:nvPicPr>
            <p:cNvPr id="27" name="Picture 26" descr="csr_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960" y="3248768"/>
              <a:ext cx="622300" cy="622300"/>
            </a:xfrm>
            <a:prstGeom prst="rect">
              <a:avLst/>
            </a:prstGeom>
          </p:spPr>
        </p:pic>
        <p:pic>
          <p:nvPicPr>
            <p:cNvPr id="28" name="Picture 27" descr="ell_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3934" y="2498864"/>
              <a:ext cx="622300" cy="622300"/>
            </a:xfrm>
            <a:prstGeom prst="rect">
              <a:avLst/>
            </a:prstGeom>
          </p:spPr>
        </p:pic>
      </p:grpSp>
      <p:sp>
        <p:nvSpPr>
          <p:cNvPr id="71" name="Rectangle 70"/>
          <p:cNvSpPr/>
          <p:nvPr/>
        </p:nvSpPr>
        <p:spPr>
          <a:xfrm>
            <a:off x="1481667" y="2725640"/>
            <a:ext cx="1768338" cy="137161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2" name="Picture 21" descr="csr_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0949" y="3110108"/>
            <a:ext cx="292608" cy="292608"/>
          </a:xfrm>
          <a:prstGeom prst="rect">
            <a:avLst/>
          </a:prstGeom>
        </p:spPr>
      </p:pic>
      <p:pic>
        <p:nvPicPr>
          <p:cNvPr id="29" name="Picture 28" descr="bcsstm3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1877" y="2798426"/>
            <a:ext cx="321472" cy="314075"/>
          </a:xfrm>
          <a:prstGeom prst="rect">
            <a:avLst/>
          </a:prstGeom>
        </p:spPr>
      </p:pic>
      <p:pic>
        <p:nvPicPr>
          <p:cNvPr id="30" name="Picture 29" descr="ms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0949" y="3415270"/>
            <a:ext cx="292608" cy="292608"/>
          </a:xfrm>
          <a:prstGeom prst="rect">
            <a:avLst/>
          </a:prstGeom>
        </p:spPr>
      </p:pic>
      <p:pic>
        <p:nvPicPr>
          <p:cNvPr id="31" name="Picture 30" descr="ell_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3349" y="3112502"/>
            <a:ext cx="292608" cy="292608"/>
          </a:xfrm>
          <a:prstGeom prst="rect">
            <a:avLst/>
          </a:prstGeom>
        </p:spPr>
      </p:pic>
      <p:pic>
        <p:nvPicPr>
          <p:cNvPr id="32" name="Picture 31" descr="csr_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526" y="3109054"/>
            <a:ext cx="292608" cy="292608"/>
          </a:xfrm>
          <a:prstGeom prst="rect">
            <a:avLst/>
          </a:prstGeom>
        </p:spPr>
      </p:pic>
      <p:pic>
        <p:nvPicPr>
          <p:cNvPr id="33" name="Picture 32" descr="bcsstm3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1454" y="2797372"/>
            <a:ext cx="321472" cy="314075"/>
          </a:xfrm>
          <a:prstGeom prst="rect">
            <a:avLst/>
          </a:prstGeom>
        </p:spPr>
      </p:pic>
      <p:pic>
        <p:nvPicPr>
          <p:cNvPr id="34" name="Picture 33" descr="ms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2926" y="3410734"/>
            <a:ext cx="292608" cy="292608"/>
          </a:xfrm>
          <a:prstGeom prst="rect">
            <a:avLst/>
          </a:prstGeom>
        </p:spPr>
      </p:pic>
      <p:pic>
        <p:nvPicPr>
          <p:cNvPr id="35" name="Picture 34" descr="ell_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2926" y="3111448"/>
            <a:ext cx="292608" cy="292608"/>
          </a:xfrm>
          <a:prstGeom prst="rect">
            <a:avLst/>
          </a:prstGeom>
        </p:spPr>
      </p:pic>
      <p:pic>
        <p:nvPicPr>
          <p:cNvPr id="36" name="Picture 35" descr="bcsstm3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3433" y="3406826"/>
            <a:ext cx="321472" cy="314075"/>
          </a:xfrm>
          <a:prstGeom prst="rect">
            <a:avLst/>
          </a:prstGeom>
        </p:spPr>
      </p:pic>
      <p:pic>
        <p:nvPicPr>
          <p:cNvPr id="37" name="Picture 36" descr="csr_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526" y="3415270"/>
            <a:ext cx="292608" cy="292608"/>
          </a:xfrm>
          <a:prstGeom prst="rect">
            <a:avLst/>
          </a:prstGeom>
        </p:spPr>
      </p:pic>
      <p:pic>
        <p:nvPicPr>
          <p:cNvPr id="38" name="Picture 37" descr="ms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2544" y="2807500"/>
            <a:ext cx="292608" cy="292608"/>
          </a:xfrm>
          <a:prstGeom prst="rect">
            <a:avLst/>
          </a:prstGeom>
        </p:spPr>
      </p:pic>
      <p:pic>
        <p:nvPicPr>
          <p:cNvPr id="39" name="Picture 38" descr="bcsstm3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8454" y="2798427"/>
            <a:ext cx="321472" cy="314075"/>
          </a:xfrm>
          <a:prstGeom prst="rect">
            <a:avLst/>
          </a:prstGeom>
        </p:spPr>
      </p:pic>
      <p:pic>
        <p:nvPicPr>
          <p:cNvPr id="40" name="Picture 39" descr="csr_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1931" y="3109580"/>
            <a:ext cx="292608" cy="292608"/>
          </a:xfrm>
          <a:prstGeom prst="rect">
            <a:avLst/>
          </a:prstGeom>
        </p:spPr>
      </p:pic>
      <p:pic>
        <p:nvPicPr>
          <p:cNvPr id="41" name="Picture 40" descr="bcsstm3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2859" y="2797898"/>
            <a:ext cx="321472" cy="314075"/>
          </a:xfrm>
          <a:prstGeom prst="rect">
            <a:avLst/>
          </a:prstGeom>
        </p:spPr>
      </p:pic>
      <p:pic>
        <p:nvPicPr>
          <p:cNvPr id="42" name="Picture 41" descr="ms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1931" y="3414742"/>
            <a:ext cx="292608" cy="292608"/>
          </a:xfrm>
          <a:prstGeom prst="rect">
            <a:avLst/>
          </a:prstGeom>
        </p:spPr>
      </p:pic>
      <p:pic>
        <p:nvPicPr>
          <p:cNvPr id="43" name="Picture 42" descr="csr_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0949" y="3723621"/>
            <a:ext cx="292608" cy="292608"/>
          </a:xfrm>
          <a:prstGeom prst="rect">
            <a:avLst/>
          </a:prstGeom>
        </p:spPr>
      </p:pic>
      <p:pic>
        <p:nvPicPr>
          <p:cNvPr id="44" name="Picture 43" descr="ell_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3349" y="3726015"/>
            <a:ext cx="292608" cy="292608"/>
          </a:xfrm>
          <a:prstGeom prst="rect">
            <a:avLst/>
          </a:prstGeom>
        </p:spPr>
      </p:pic>
      <p:pic>
        <p:nvPicPr>
          <p:cNvPr id="45" name="Picture 44" descr="csr_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526" y="3722567"/>
            <a:ext cx="292608" cy="292608"/>
          </a:xfrm>
          <a:prstGeom prst="rect">
            <a:avLst/>
          </a:prstGeom>
        </p:spPr>
      </p:pic>
      <p:pic>
        <p:nvPicPr>
          <p:cNvPr id="47" name="Picture 46" descr="bcsstm3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1202" y="3707989"/>
            <a:ext cx="321472" cy="314075"/>
          </a:xfrm>
          <a:prstGeom prst="rect">
            <a:avLst/>
          </a:prstGeom>
        </p:spPr>
      </p:pic>
      <p:pic>
        <p:nvPicPr>
          <p:cNvPr id="48" name="Picture 47" descr="ms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5839" y="3719713"/>
            <a:ext cx="292608" cy="292608"/>
          </a:xfrm>
          <a:prstGeom prst="rect">
            <a:avLst/>
          </a:prstGeom>
        </p:spPr>
      </p:pic>
      <p:cxnSp>
        <p:nvCxnSpPr>
          <p:cNvPr id="51" name="Straight Arrow Connector 50"/>
          <p:cNvCxnSpPr>
            <a:stCxn id="71" idx="3"/>
            <a:endCxn id="94" idx="1"/>
          </p:cNvCxnSpPr>
          <p:nvPr/>
        </p:nvCxnSpPr>
        <p:spPr>
          <a:xfrm flipV="1">
            <a:off x="3250005" y="3411095"/>
            <a:ext cx="805364" cy="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3" name="Picture 52" descr="ms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0516" y="3485543"/>
            <a:ext cx="621708" cy="621708"/>
          </a:xfrm>
          <a:prstGeom prst="rect">
            <a:avLst/>
          </a:prstGeom>
        </p:spPr>
      </p:pic>
      <p:sp>
        <p:nvSpPr>
          <p:cNvPr id="54" name="TextBox 53"/>
          <p:cNvSpPr txBox="1"/>
          <p:nvPr/>
        </p:nvSpPr>
        <p:spPr>
          <a:xfrm>
            <a:off x="3250006" y="3129827"/>
            <a:ext cx="805364" cy="276999"/>
          </a:xfrm>
          <a:prstGeom prst="rect">
            <a:avLst/>
          </a:prstGeom>
          <a:noFill/>
        </p:spPr>
        <p:txBody>
          <a:bodyPr wrap="square" rtlCol="0">
            <a:spAutoFit/>
          </a:bodyPr>
          <a:lstStyle/>
          <a:p>
            <a:pPr algn="ctr"/>
            <a:r>
              <a:rPr lang="en-US" sz="1200" dirty="0" err="1" smtClean="0"/>
              <a:t>BvSB</a:t>
            </a:r>
            <a:r>
              <a:rPr lang="en-US" sz="1200" dirty="0" smtClean="0"/>
              <a:t> Pick</a:t>
            </a:r>
            <a:endParaRPr lang="en-US" sz="1200" dirty="0"/>
          </a:p>
        </p:txBody>
      </p:sp>
      <p:sp>
        <p:nvSpPr>
          <p:cNvPr id="55" name="Rectangle 54"/>
          <p:cNvSpPr/>
          <p:nvPr/>
        </p:nvSpPr>
        <p:spPr>
          <a:xfrm>
            <a:off x="6696138" y="3230366"/>
            <a:ext cx="1757680" cy="355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Model</a:t>
            </a:r>
            <a:endParaRPr lang="en-US" dirty="0"/>
          </a:p>
        </p:txBody>
      </p:sp>
      <p:cxnSp>
        <p:nvCxnSpPr>
          <p:cNvPr id="56" name="Straight Arrow Connector 55"/>
          <p:cNvCxnSpPr>
            <a:stCxn id="94" idx="3"/>
            <a:endCxn id="55" idx="1"/>
          </p:cNvCxnSpPr>
          <p:nvPr/>
        </p:nvCxnSpPr>
        <p:spPr>
          <a:xfrm flipV="1">
            <a:off x="5630323" y="3408166"/>
            <a:ext cx="1065815" cy="29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630325" y="3100108"/>
            <a:ext cx="1000890" cy="276999"/>
          </a:xfrm>
          <a:prstGeom prst="rect">
            <a:avLst/>
          </a:prstGeom>
          <a:noFill/>
        </p:spPr>
        <p:txBody>
          <a:bodyPr wrap="square" rtlCol="0">
            <a:spAutoFit/>
          </a:bodyPr>
          <a:lstStyle/>
          <a:p>
            <a:pPr algn="ctr"/>
            <a:r>
              <a:rPr lang="en-US" sz="1200" dirty="0" smtClean="0"/>
              <a:t>Retrain</a:t>
            </a:r>
            <a:endParaRPr lang="en-US" sz="1200" dirty="0"/>
          </a:p>
        </p:txBody>
      </p:sp>
      <p:cxnSp>
        <p:nvCxnSpPr>
          <p:cNvPr id="106" name="Curved Connector 105"/>
          <p:cNvCxnSpPr>
            <a:stCxn id="55" idx="2"/>
            <a:endCxn id="71" idx="2"/>
          </p:cNvCxnSpPr>
          <p:nvPr/>
        </p:nvCxnSpPr>
        <p:spPr>
          <a:xfrm rot="5400000">
            <a:off x="4714764" y="1237038"/>
            <a:ext cx="511286" cy="5209142"/>
          </a:xfrm>
          <a:prstGeom prst="curvedConnector3">
            <a:avLst>
              <a:gd name="adj1" fmla="val 162453"/>
            </a:avLst>
          </a:prstGeom>
          <a:ln>
            <a:tailEnd type="arrow"/>
          </a:ln>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1381886" y="2457906"/>
            <a:ext cx="2385786" cy="276999"/>
          </a:xfrm>
          <a:prstGeom prst="rect">
            <a:avLst/>
          </a:prstGeom>
          <a:noFill/>
        </p:spPr>
        <p:txBody>
          <a:bodyPr wrap="square" rtlCol="0">
            <a:spAutoFit/>
          </a:bodyPr>
          <a:lstStyle/>
          <a:p>
            <a:r>
              <a:rPr lang="en-US" sz="1200" dirty="0" smtClean="0"/>
              <a:t>Active Pool</a:t>
            </a:r>
            <a:endParaRPr lang="en-US" sz="1200" dirty="0"/>
          </a:p>
        </p:txBody>
      </p:sp>
      <p:sp>
        <p:nvSpPr>
          <p:cNvPr id="108" name="TextBox 107"/>
          <p:cNvSpPr txBox="1"/>
          <p:nvPr/>
        </p:nvSpPr>
        <p:spPr>
          <a:xfrm>
            <a:off x="3964659" y="2342378"/>
            <a:ext cx="2385786" cy="276999"/>
          </a:xfrm>
          <a:prstGeom prst="rect">
            <a:avLst/>
          </a:prstGeom>
          <a:noFill/>
        </p:spPr>
        <p:txBody>
          <a:bodyPr wrap="square" rtlCol="0">
            <a:spAutoFit/>
          </a:bodyPr>
          <a:lstStyle/>
          <a:p>
            <a:r>
              <a:rPr lang="en-US" sz="1200" dirty="0" smtClean="0"/>
              <a:t>Training Pool</a:t>
            </a:r>
            <a:endParaRPr lang="en-US" sz="1200" dirty="0"/>
          </a:p>
        </p:txBody>
      </p:sp>
    </p:spTree>
    <p:extLst>
      <p:ext uri="{BB962C8B-B14F-4D97-AF65-F5344CB8AC3E}">
        <p14:creationId xmlns:p14="http://schemas.microsoft.com/office/powerpoint/2010/main" val="4013189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animBg="1"/>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sz="quarter" idx="1"/>
          </p:nvPr>
        </p:nvSpPr>
        <p:spPr/>
        <p:txBody>
          <a:bodyPr>
            <a:normAutofit/>
          </a:bodyPr>
          <a:lstStyle/>
          <a:p>
            <a:r>
              <a:rPr lang="en-US" dirty="0"/>
              <a:t>Target </a:t>
            </a:r>
            <a:r>
              <a:rPr lang="en-US" dirty="0" smtClean="0"/>
              <a:t>architecture: Tesla </a:t>
            </a:r>
            <a:r>
              <a:rPr lang="en-US" dirty="0"/>
              <a:t>C2050 (Fermi)</a:t>
            </a:r>
          </a:p>
          <a:p>
            <a:endParaRPr lang="en-US" dirty="0" smtClean="0"/>
          </a:p>
          <a:p>
            <a:r>
              <a:rPr lang="en-US" dirty="0" smtClean="0"/>
              <a:t>Training </a:t>
            </a:r>
            <a:r>
              <a:rPr lang="en-US" dirty="0"/>
              <a:t>i</a:t>
            </a:r>
            <a:r>
              <a:rPr lang="en-US" dirty="0" smtClean="0"/>
              <a:t>nputs</a:t>
            </a:r>
            <a:endParaRPr lang="en-US" dirty="0"/>
          </a:p>
          <a:p>
            <a:pPr lvl="1"/>
            <a:r>
              <a:rPr lang="en-US" sz="2400" dirty="0"/>
              <a:t>Taken from standard sets</a:t>
            </a:r>
          </a:p>
          <a:p>
            <a:pPr lvl="1"/>
            <a:r>
              <a:rPr lang="en-US" sz="2400" dirty="0"/>
              <a:t>Exemplar input for each variant (minimally)</a:t>
            </a:r>
          </a:p>
          <a:p>
            <a:endParaRPr lang="en-US" dirty="0" smtClean="0"/>
          </a:p>
          <a:p>
            <a:r>
              <a:rPr lang="en-US" dirty="0" smtClean="0"/>
              <a:t>Test inputs</a:t>
            </a:r>
            <a:endParaRPr lang="en-US" dirty="0"/>
          </a:p>
          <a:p>
            <a:pPr lvl="1"/>
            <a:r>
              <a:rPr lang="en-US" sz="2400" dirty="0"/>
              <a:t>Distinct from training </a:t>
            </a:r>
            <a:r>
              <a:rPr lang="en-US" sz="2400" dirty="0" smtClean="0"/>
              <a:t>data</a:t>
            </a:r>
          </a:p>
          <a:p>
            <a:pPr lvl="1"/>
            <a:r>
              <a:rPr lang="en-US" sz="2400" dirty="0" smtClean="0"/>
              <a:t>Test set much larger than training set to test generalization</a:t>
            </a:r>
          </a:p>
          <a:p>
            <a:endParaRPr lang="en-US" dirty="0"/>
          </a:p>
          <a:p>
            <a:endParaRPr lang="en-US" dirty="0"/>
          </a:p>
        </p:txBody>
      </p:sp>
    </p:spTree>
    <p:extLst>
      <p:ext uri="{BB962C8B-B14F-4D97-AF65-F5344CB8AC3E}">
        <p14:creationId xmlns:p14="http://schemas.microsoft.com/office/powerpoint/2010/main" val="7515669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sp>
        <p:nvSpPr>
          <p:cNvPr id="3" name="Content Placeholder 2"/>
          <p:cNvSpPr>
            <a:spLocks noGrp="1"/>
          </p:cNvSpPr>
          <p:nvPr>
            <p:ph sz="quarter" idx="1"/>
          </p:nvPr>
        </p:nvSpPr>
        <p:spPr>
          <a:xfrm>
            <a:off x="457737" y="5680756"/>
            <a:ext cx="8368771" cy="535547"/>
          </a:xfrm>
        </p:spPr>
        <p:txBody>
          <a:bodyPr>
            <a:normAutofit/>
          </a:bodyPr>
          <a:lstStyle/>
          <a:p>
            <a:r>
              <a:rPr lang="en-US" sz="2400" dirty="0" smtClean="0">
                <a:solidFill>
                  <a:srgbClr val="000000"/>
                </a:solidFill>
              </a:rPr>
              <a:t>Features specific to each benchmark; details in paper</a:t>
            </a:r>
          </a:p>
        </p:txBody>
      </p:sp>
      <p:graphicFrame>
        <p:nvGraphicFramePr>
          <p:cNvPr id="4" name="Table 3"/>
          <p:cNvGraphicFramePr>
            <a:graphicFrameLocks noGrp="1"/>
          </p:cNvGraphicFramePr>
          <p:nvPr>
            <p:extLst>
              <p:ext uri="{D42A27DB-BD31-4B8C-83A1-F6EECF244321}">
                <p14:modId xmlns:p14="http://schemas.microsoft.com/office/powerpoint/2010/main" val="1827722607"/>
              </p:ext>
            </p:extLst>
          </p:nvPr>
        </p:nvGraphicFramePr>
        <p:xfrm>
          <a:off x="1243253" y="1639669"/>
          <a:ext cx="6670842" cy="4072372"/>
        </p:xfrm>
        <a:graphic>
          <a:graphicData uri="http://schemas.openxmlformats.org/drawingml/2006/table">
            <a:tbl>
              <a:tblPr firstRow="1" bandRow="1">
                <a:tableStyleId>{5C22544A-7EE6-4342-B048-85BDC9FD1C3A}</a:tableStyleId>
              </a:tblPr>
              <a:tblGrid>
                <a:gridCol w="3335421"/>
                <a:gridCol w="3335421"/>
              </a:tblGrid>
              <a:tr h="315736">
                <a:tc>
                  <a:txBody>
                    <a:bodyPr/>
                    <a:lstStyle/>
                    <a:p>
                      <a:r>
                        <a:rPr lang="en-US" sz="1600" dirty="0" smtClean="0">
                          <a:solidFill>
                            <a:schemeClr val="tx1"/>
                          </a:solidFill>
                        </a:rPr>
                        <a:t>Benchmark</a:t>
                      </a:r>
                      <a:endParaRPr lang="en-US" sz="1600" dirty="0">
                        <a:solidFill>
                          <a:schemeClr val="tx1"/>
                        </a:solidFill>
                      </a:endParaRPr>
                    </a:p>
                  </a:txBody>
                  <a:tcPr/>
                </a:tc>
                <a:tc>
                  <a:txBody>
                    <a:bodyPr/>
                    <a:lstStyle/>
                    <a:p>
                      <a:r>
                        <a:rPr lang="en-US" sz="1600" dirty="0" smtClean="0">
                          <a:solidFill>
                            <a:schemeClr val="tx1"/>
                          </a:solidFill>
                        </a:rPr>
                        <a:t>Variants</a:t>
                      </a:r>
                      <a:endParaRPr lang="en-US" sz="1600" dirty="0">
                        <a:solidFill>
                          <a:schemeClr val="tx1"/>
                        </a:solidFill>
                      </a:endParaRPr>
                    </a:p>
                  </a:txBody>
                  <a:tcPr/>
                </a:tc>
              </a:tr>
              <a:tr h="689092">
                <a:tc>
                  <a:txBody>
                    <a:bodyPr/>
                    <a:lstStyle/>
                    <a:p>
                      <a:r>
                        <a:rPr lang="en-US" sz="1600" dirty="0" err="1" smtClean="0">
                          <a:solidFill>
                            <a:schemeClr val="tx1"/>
                          </a:solidFill>
                        </a:rPr>
                        <a:t>SpMV</a:t>
                      </a:r>
                      <a:r>
                        <a:rPr lang="en-US" sz="1600" dirty="0" smtClean="0">
                          <a:solidFill>
                            <a:schemeClr val="tx1"/>
                          </a:solidFill>
                        </a:rPr>
                        <a:t> (CUSP)</a:t>
                      </a:r>
                      <a:endParaRPr lang="en-US" sz="16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CSR Scalar</a:t>
                      </a:r>
                      <a:r>
                        <a:rPr lang="en-US" sz="1600" dirty="0" smtClean="0">
                          <a:solidFill>
                            <a:schemeClr val="tx1"/>
                          </a:solidFill>
                        </a:rPr>
                        <a:t> (Tex/Non-Tex)</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CSR Vector</a:t>
                      </a:r>
                      <a:r>
                        <a:rPr lang="en-US" sz="1600" dirty="0" smtClean="0">
                          <a:solidFill>
                            <a:schemeClr val="tx1"/>
                          </a:solidFill>
                        </a:rPr>
                        <a:t> (Tex/Non-Tex), </a:t>
                      </a:r>
                      <a:r>
                        <a:rPr lang="en-US" sz="1600" b="1" dirty="0" smtClean="0">
                          <a:solidFill>
                            <a:schemeClr val="tx1"/>
                          </a:solidFill>
                        </a:rPr>
                        <a:t>ELL</a:t>
                      </a:r>
                      <a:r>
                        <a:rPr lang="en-US" sz="1600" dirty="0" smtClean="0">
                          <a:solidFill>
                            <a:schemeClr val="tx1"/>
                          </a:solidFill>
                        </a:rPr>
                        <a:t>,</a:t>
                      </a:r>
                      <a:r>
                        <a:rPr lang="en-US" sz="1600" baseline="0" dirty="0" smtClean="0">
                          <a:solidFill>
                            <a:schemeClr val="tx1"/>
                          </a:solidFill>
                        </a:rPr>
                        <a:t> </a:t>
                      </a:r>
                      <a:r>
                        <a:rPr lang="en-US" sz="1600" b="1" dirty="0" smtClean="0">
                          <a:solidFill>
                            <a:schemeClr val="tx1"/>
                          </a:solidFill>
                        </a:rPr>
                        <a:t>DIA</a:t>
                      </a:r>
                    </a:p>
                  </a:txBody>
                  <a:tcPr/>
                </a:tc>
              </a:tr>
              <a:tr h="774988">
                <a:tc>
                  <a:txBody>
                    <a:bodyPr/>
                    <a:lstStyle/>
                    <a:p>
                      <a:r>
                        <a:rPr lang="en-US" sz="1600" dirty="0" err="1" smtClean="0">
                          <a:solidFill>
                            <a:schemeClr val="tx1"/>
                          </a:solidFill>
                        </a:rPr>
                        <a:t>Pre-Conditioner+Solver</a:t>
                      </a:r>
                      <a:endParaRPr lang="en-US" sz="1600" dirty="0" smtClean="0">
                        <a:solidFill>
                          <a:schemeClr val="tx1"/>
                        </a:solidFill>
                      </a:endParaRPr>
                    </a:p>
                    <a:p>
                      <a:r>
                        <a:rPr lang="en-US" sz="1600" dirty="0" smtClean="0">
                          <a:solidFill>
                            <a:schemeClr val="tx1"/>
                          </a:solidFill>
                        </a:rPr>
                        <a:t>(CULA)</a:t>
                      </a:r>
                      <a:endParaRPr lang="en-US" sz="16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(CG, </a:t>
                      </a:r>
                      <a:r>
                        <a:rPr lang="en-US" sz="1600" b="1" dirty="0" err="1" smtClean="0">
                          <a:solidFill>
                            <a:schemeClr val="tx1"/>
                          </a:solidFill>
                        </a:rPr>
                        <a:t>BiCGStab</a:t>
                      </a:r>
                      <a:r>
                        <a:rPr lang="en-US" sz="1600" b="1" dirty="0" smtClean="0">
                          <a:solidFill>
                            <a:schemeClr val="tx1"/>
                          </a:solidFill>
                        </a:rPr>
                        <a:t>)</a:t>
                      </a:r>
                      <a:r>
                        <a:rPr lang="en-US" sz="1600" dirty="0" smtClean="0">
                          <a:solidFill>
                            <a:schemeClr val="tx1"/>
                          </a:solidFill>
                        </a:rPr>
                        <a:t> Solvers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(Jacobi, Blocked Jacobi, </a:t>
                      </a:r>
                      <a:r>
                        <a:rPr lang="en-US" sz="1600" b="1" dirty="0" err="1" smtClean="0">
                          <a:solidFill>
                            <a:schemeClr val="tx1"/>
                          </a:solidFill>
                        </a:rPr>
                        <a:t>FAInv</a:t>
                      </a:r>
                      <a:r>
                        <a:rPr lang="en-US" sz="1600" b="1" dirty="0" smtClean="0">
                          <a:solidFill>
                            <a:schemeClr val="tx1"/>
                          </a:solidFill>
                        </a:rPr>
                        <a:t>)</a:t>
                      </a:r>
                      <a:r>
                        <a:rPr lang="en-US" sz="1600" dirty="0" smtClean="0">
                          <a:solidFill>
                            <a:schemeClr val="tx1"/>
                          </a:solidFill>
                        </a:rPr>
                        <a:t> Pre-conditioners</a:t>
                      </a:r>
                    </a:p>
                  </a:txBody>
                  <a:tcPr/>
                </a:tc>
              </a:tr>
              <a:tr h="774988">
                <a:tc>
                  <a:txBody>
                    <a:bodyPr/>
                    <a:lstStyle/>
                    <a:p>
                      <a:r>
                        <a:rPr lang="en-US" sz="1600" dirty="0" smtClean="0">
                          <a:solidFill>
                            <a:schemeClr val="tx1"/>
                          </a:solidFill>
                        </a:rPr>
                        <a:t>BFS (Back40Computing)</a:t>
                      </a:r>
                      <a:endParaRPr lang="en-US" sz="16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E-C</a:t>
                      </a:r>
                      <a:r>
                        <a:rPr lang="en-US" sz="1600" dirty="0" smtClean="0">
                          <a:solidFill>
                            <a:schemeClr val="tx1"/>
                          </a:solidFill>
                        </a:rPr>
                        <a:t> (Fused/Iterative)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C-E</a:t>
                      </a:r>
                      <a:r>
                        <a:rPr lang="en-US" sz="1600" dirty="0" smtClean="0">
                          <a:solidFill>
                            <a:schemeClr val="tx1"/>
                          </a:solidFill>
                        </a:rPr>
                        <a:t> (Fused/Iterative)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2-Phase</a:t>
                      </a:r>
                      <a:r>
                        <a:rPr lang="en-US" sz="1600" dirty="0" smtClean="0">
                          <a:solidFill>
                            <a:schemeClr val="tx1"/>
                          </a:solidFill>
                        </a:rPr>
                        <a:t> (Fused/Iterative)</a:t>
                      </a:r>
                    </a:p>
                  </a:txBody>
                  <a:tcPr/>
                </a:tc>
              </a:tr>
              <a:tr h="893267">
                <a:tc>
                  <a:txBody>
                    <a:bodyPr/>
                    <a:lstStyle/>
                    <a:p>
                      <a:r>
                        <a:rPr lang="en-US" sz="1600" dirty="0" smtClean="0">
                          <a:solidFill>
                            <a:schemeClr val="tx1"/>
                          </a:solidFill>
                        </a:rPr>
                        <a:t>Histogram (CUB)</a:t>
                      </a:r>
                      <a:endParaRPr lang="en-US" sz="16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(Sort, Global-Atomic, Shared-Atomic) </a:t>
                      </a:r>
                      <a:r>
                        <a:rPr lang="en-US" sz="1600" dirty="0" smtClean="0">
                          <a:solidFill>
                            <a:schemeClr val="tx1"/>
                          </a:solidFill>
                        </a:rPr>
                        <a:t>Variants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(Even-Share, Dynamic)</a:t>
                      </a:r>
                      <a:r>
                        <a:rPr lang="en-US" sz="1600" dirty="0" smtClean="0">
                          <a:solidFill>
                            <a:schemeClr val="tx1"/>
                          </a:solidFill>
                        </a:rPr>
                        <a:t> Grid Mappings</a:t>
                      </a:r>
                    </a:p>
                  </a:txBody>
                  <a:tcPr/>
                </a:tc>
              </a:tr>
              <a:tr h="335193">
                <a:tc>
                  <a:txBody>
                    <a:bodyPr/>
                    <a:lstStyle/>
                    <a:p>
                      <a:r>
                        <a:rPr lang="en-US" sz="1600" dirty="0" smtClean="0">
                          <a:solidFill>
                            <a:schemeClr val="tx1"/>
                          </a:solidFill>
                        </a:rPr>
                        <a:t>GPU Sort</a:t>
                      </a:r>
                      <a:r>
                        <a:rPr lang="en-US" sz="1600" baseline="0" dirty="0" smtClean="0">
                          <a:solidFill>
                            <a:schemeClr val="tx1"/>
                          </a:solidFill>
                        </a:rPr>
                        <a:t> (CUB, </a:t>
                      </a:r>
                      <a:r>
                        <a:rPr lang="en-US" sz="1600" baseline="0" dirty="0" err="1" smtClean="0">
                          <a:solidFill>
                            <a:schemeClr val="tx1"/>
                          </a:solidFill>
                        </a:rPr>
                        <a:t>ModernGPU</a:t>
                      </a:r>
                      <a:r>
                        <a:rPr lang="en-US" sz="1600" baseline="0" dirty="0" smtClean="0">
                          <a:solidFill>
                            <a:schemeClr val="tx1"/>
                          </a:solidFill>
                        </a:rPr>
                        <a:t>)</a:t>
                      </a:r>
                      <a:endParaRPr lang="en-US" sz="16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Merge, Locality, Radix</a:t>
                      </a:r>
                    </a:p>
                  </a:txBody>
                  <a:tcPr/>
                </a:tc>
              </a:tr>
            </a:tbl>
          </a:graphicData>
        </a:graphic>
      </p:graphicFrame>
    </p:spTree>
    <p:extLst>
      <p:ext uri="{BB962C8B-B14F-4D97-AF65-F5344CB8AC3E}">
        <p14:creationId xmlns:p14="http://schemas.microsoft.com/office/powerpoint/2010/main" val="31848935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94106"/>
            <a:ext cx="7670271" cy="935789"/>
          </a:xfrm>
        </p:spPr>
        <p:txBody>
          <a:bodyPr>
            <a:normAutofit/>
          </a:bodyPr>
          <a:lstStyle/>
          <a:p>
            <a:r>
              <a:rPr lang="en-US" dirty="0" smtClean="0"/>
              <a:t>Results: Nitro vs. Other Variants</a:t>
            </a:r>
            <a:endParaRPr lang="en-US" dirty="0"/>
          </a:p>
        </p:txBody>
      </p:sp>
      <p:pic>
        <p:nvPicPr>
          <p:cNvPr id="5" name="Content Placeholder 4" descr="perf_variation.png"/>
          <p:cNvPicPr>
            <a:picLocks noGrp="1" noChangeAspect="1"/>
          </p:cNvPicPr>
          <p:nvPr>
            <p:ph sz="quarter" idx="1"/>
          </p:nvPr>
        </p:nvPicPr>
        <p:blipFill>
          <a:blip r:embed="rId3">
            <a:extLst>
              <a:ext uri="{28A0092B-C50C-407E-A947-70E740481C1C}">
                <a14:useLocalDpi xmlns:a14="http://schemas.microsoft.com/office/drawing/2010/main" val="0"/>
              </a:ext>
            </a:extLst>
          </a:blip>
          <a:srcRect l="-3821" r="-3821"/>
          <a:stretch>
            <a:fillRect/>
          </a:stretch>
        </p:blipFill>
        <p:spPr/>
      </p:pic>
      <p:sp>
        <p:nvSpPr>
          <p:cNvPr id="3" name="TextBox 2"/>
          <p:cNvSpPr txBox="1"/>
          <p:nvPr/>
        </p:nvSpPr>
        <p:spPr>
          <a:xfrm>
            <a:off x="2455333" y="3076223"/>
            <a:ext cx="4920081" cy="707886"/>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On average, Nitro achieves at least 93% performance </a:t>
            </a:r>
            <a:r>
              <a:rPr lang="en-US" sz="2000" dirty="0" err="1" smtClean="0"/>
              <a:t>w.r.t</a:t>
            </a:r>
            <a:r>
              <a:rPr lang="en-US" sz="2000" dirty="0" smtClean="0"/>
              <a:t> exhaustive search</a:t>
            </a:r>
            <a:endParaRPr lang="en-US" sz="2000" dirty="0"/>
          </a:p>
        </p:txBody>
      </p:sp>
    </p:spTree>
    <p:extLst>
      <p:ext uri="{BB962C8B-B14F-4D97-AF65-F5344CB8AC3E}">
        <p14:creationId xmlns:p14="http://schemas.microsoft.com/office/powerpoint/2010/main" val="39345245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Breakdown</a:t>
            </a:r>
            <a:endParaRPr lang="en-US" dirty="0"/>
          </a:p>
        </p:txBody>
      </p:sp>
      <p:pic>
        <p:nvPicPr>
          <p:cNvPr id="4" name="Content Placeholder 3" descr="perf_summary.pdf"/>
          <p:cNvPicPr>
            <a:picLocks noGrp="1" noChangeAspect="1"/>
          </p:cNvPicPr>
          <p:nvPr>
            <p:ph sz="quarter" idx="1"/>
          </p:nvPr>
        </p:nvPicPr>
        <p:blipFill>
          <a:blip r:embed="rId3">
            <a:extLst>
              <a:ext uri="{28A0092B-C50C-407E-A947-70E740481C1C}">
                <a14:useLocalDpi xmlns:a14="http://schemas.microsoft.com/office/drawing/2010/main" val="0"/>
              </a:ext>
            </a:extLst>
          </a:blip>
          <a:srcRect l="-3971" r="-3971"/>
          <a:stretch>
            <a:fillRect/>
          </a:stretch>
        </p:blipFill>
        <p:spPr/>
      </p:pic>
      <p:sp>
        <p:nvSpPr>
          <p:cNvPr id="5" name="TextBox 4"/>
          <p:cNvSpPr txBox="1"/>
          <p:nvPr/>
        </p:nvSpPr>
        <p:spPr>
          <a:xfrm>
            <a:off x="2455333" y="3076223"/>
            <a:ext cx="4920081" cy="707886"/>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 80% of test set achieves at least 90% of performance.</a:t>
            </a:r>
            <a:endParaRPr lang="en-US" sz="2000" dirty="0"/>
          </a:p>
        </p:txBody>
      </p:sp>
    </p:spTree>
    <p:extLst>
      <p:ext uri="{BB962C8B-B14F-4D97-AF65-F5344CB8AC3E}">
        <p14:creationId xmlns:p14="http://schemas.microsoft.com/office/powerpoint/2010/main" val="384333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1"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This research was funded in part by the U.S. Government. The views and conclusions contained in this document are those of the authors and should not be interpreted as representing the official policies, either expressed or implied, of the U.S. Government. </a:t>
            </a:r>
            <a:endParaRPr lang="en-US" dirty="0" smtClean="0"/>
          </a:p>
          <a:p>
            <a:endParaRPr lang="en-US" dirty="0" smtClean="0"/>
          </a:p>
          <a:p>
            <a:r>
              <a:rPr lang="en-US" dirty="0" smtClean="0"/>
              <a:t>This </a:t>
            </a:r>
            <a:r>
              <a:rPr lang="en-US" dirty="0"/>
              <a:t>research was funded by DARPA contract HR0011-13- 3-0001. </a:t>
            </a:r>
          </a:p>
          <a:p>
            <a:endParaRPr lang="en-US" dirty="0" smtClean="0"/>
          </a:p>
          <a:p>
            <a:r>
              <a:rPr lang="en-US" dirty="0" smtClean="0"/>
              <a:t>Co-authors of this paper own stock in NVIDIA Corporation</a:t>
            </a:r>
            <a:endParaRPr lang="en-US" dirty="0"/>
          </a:p>
          <a:p>
            <a:endParaRPr lang="en-US" dirty="0"/>
          </a:p>
        </p:txBody>
      </p:sp>
    </p:spTree>
    <p:extLst>
      <p:ext uri="{BB962C8B-B14F-4D97-AF65-F5344CB8AC3E}">
        <p14:creationId xmlns:p14="http://schemas.microsoft.com/office/powerpoint/2010/main" val="876090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Incremental Tuning</a:t>
            </a:r>
            <a:endParaRPr lang="en-US" dirty="0"/>
          </a:p>
        </p:txBody>
      </p:sp>
      <p:pic>
        <p:nvPicPr>
          <p:cNvPr id="4" name="Content Placeholder 3" descr="itune.pdf"/>
          <p:cNvPicPr>
            <a:picLocks noGrp="1" noChangeAspect="1"/>
          </p:cNvPicPr>
          <p:nvPr>
            <p:ph sz="quarter" idx="1"/>
          </p:nvPr>
        </p:nvPicPr>
        <p:blipFill>
          <a:blip r:embed="rId2">
            <a:extLst>
              <a:ext uri="{28A0092B-C50C-407E-A947-70E740481C1C}">
                <a14:useLocalDpi xmlns:a14="http://schemas.microsoft.com/office/drawing/2010/main" val="0"/>
              </a:ext>
            </a:extLst>
          </a:blip>
          <a:srcRect l="-9171" r="-9171"/>
          <a:stretch>
            <a:fillRect/>
          </a:stretch>
        </p:blipFill>
        <p:spPr/>
      </p:pic>
      <p:sp>
        <p:nvSpPr>
          <p:cNvPr id="5" name="TextBox 4"/>
          <p:cNvSpPr txBox="1"/>
          <p:nvPr/>
        </p:nvSpPr>
        <p:spPr>
          <a:xfrm>
            <a:off x="2455333" y="3076223"/>
            <a:ext cx="4920081" cy="707886"/>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Achieves 90% of performance of full training set in ~ 25 iterations</a:t>
            </a:r>
            <a:endParaRPr lang="en-US" sz="2000" dirty="0"/>
          </a:p>
        </p:txBody>
      </p:sp>
    </p:spTree>
    <p:extLst>
      <p:ext uri="{BB962C8B-B14F-4D97-AF65-F5344CB8AC3E}">
        <p14:creationId xmlns:p14="http://schemas.microsoft.com/office/powerpoint/2010/main" val="4075025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1"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sz="quarter" idx="1"/>
          </p:nvPr>
        </p:nvSpPr>
        <p:spPr/>
        <p:txBody>
          <a:bodyPr>
            <a:normAutofit lnSpcReduction="10000"/>
          </a:bodyPr>
          <a:lstStyle/>
          <a:p>
            <a:r>
              <a:rPr lang="en-US" i="1" dirty="0" smtClean="0"/>
              <a:t>Variant Tuning Systems:</a:t>
            </a:r>
            <a:r>
              <a:rPr lang="en-US" dirty="0" smtClean="0"/>
              <a:t> </a:t>
            </a:r>
            <a:r>
              <a:rPr lang="en-US" dirty="0" err="1" smtClean="0"/>
              <a:t>PetaBricks</a:t>
            </a:r>
            <a:r>
              <a:rPr lang="en-US" dirty="0" smtClean="0"/>
              <a:t>, STAPL etc.</a:t>
            </a:r>
          </a:p>
          <a:p>
            <a:pPr lvl="1"/>
            <a:r>
              <a:rPr lang="en-US" dirty="0" smtClean="0"/>
              <a:t>Tuning based on general input characteristics</a:t>
            </a:r>
          </a:p>
          <a:p>
            <a:pPr lvl="1"/>
            <a:endParaRPr lang="en-US" sz="1700" dirty="0"/>
          </a:p>
          <a:p>
            <a:r>
              <a:rPr lang="en-US" i="1" dirty="0" smtClean="0"/>
              <a:t>Parameter Tuning Systems:</a:t>
            </a:r>
            <a:r>
              <a:rPr lang="en-US" dirty="0" smtClean="0"/>
              <a:t> Active Harmony, </a:t>
            </a:r>
            <a:r>
              <a:rPr lang="en-US" dirty="0" err="1" smtClean="0"/>
              <a:t>Orio</a:t>
            </a:r>
            <a:r>
              <a:rPr lang="en-US" dirty="0" smtClean="0"/>
              <a:t> etc.</a:t>
            </a:r>
          </a:p>
          <a:p>
            <a:pPr lvl="1"/>
            <a:endParaRPr lang="en-US" sz="1600" dirty="0" smtClean="0"/>
          </a:p>
          <a:p>
            <a:r>
              <a:rPr lang="en-US" i="1" dirty="0" smtClean="0"/>
              <a:t>Domain-Specific </a:t>
            </a:r>
            <a:r>
              <a:rPr lang="en-US" i="1" dirty="0" err="1" smtClean="0"/>
              <a:t>Autotuners</a:t>
            </a:r>
            <a:r>
              <a:rPr lang="en-US" i="1" dirty="0" smtClean="0"/>
              <a:t>:</a:t>
            </a:r>
            <a:r>
              <a:rPr lang="en-US" dirty="0" smtClean="0"/>
              <a:t> OSKI, SPIRAL, etc.</a:t>
            </a:r>
          </a:p>
          <a:p>
            <a:endParaRPr lang="en-US" sz="1600" dirty="0" smtClean="0"/>
          </a:p>
          <a:p>
            <a:r>
              <a:rPr lang="en-US" i="1" dirty="0" smtClean="0"/>
              <a:t>Other Solutions to Algorithm Selection Problem</a:t>
            </a:r>
          </a:p>
          <a:p>
            <a:pPr lvl="1"/>
            <a:r>
              <a:rPr lang="en-US" dirty="0" smtClean="0"/>
              <a:t>MDP, Reinforcement Learning etc.</a:t>
            </a:r>
          </a:p>
          <a:p>
            <a:pPr lvl="1"/>
            <a:r>
              <a:rPr lang="en-US" dirty="0" smtClean="0"/>
              <a:t>Can be integrated into </a:t>
            </a:r>
            <a:r>
              <a:rPr lang="en-US" dirty="0" err="1" smtClean="0"/>
              <a:t>Nitro’s</a:t>
            </a:r>
            <a:r>
              <a:rPr lang="en-US" dirty="0" smtClean="0"/>
              <a:t> learning sub-system</a:t>
            </a:r>
            <a:endParaRPr lang="en-US" dirty="0"/>
          </a:p>
        </p:txBody>
      </p:sp>
    </p:spTree>
    <p:extLst>
      <p:ext uri="{BB962C8B-B14F-4D97-AF65-F5344CB8AC3E}">
        <p14:creationId xmlns:p14="http://schemas.microsoft.com/office/powerpoint/2010/main" val="3467120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&amp; Future Work</a:t>
            </a:r>
            <a:endParaRPr lang="en-US" dirty="0"/>
          </a:p>
        </p:txBody>
      </p:sp>
      <p:sp>
        <p:nvSpPr>
          <p:cNvPr id="3" name="Content Placeholder 2"/>
          <p:cNvSpPr>
            <a:spLocks noGrp="1"/>
          </p:cNvSpPr>
          <p:nvPr>
            <p:ph sz="quarter" idx="1"/>
          </p:nvPr>
        </p:nvSpPr>
        <p:spPr/>
        <p:txBody>
          <a:bodyPr>
            <a:normAutofit fontScale="85000" lnSpcReduction="20000"/>
          </a:bodyPr>
          <a:lstStyle/>
          <a:p>
            <a:r>
              <a:rPr lang="en-US" b="1" dirty="0" smtClean="0"/>
              <a:t>Nitro</a:t>
            </a:r>
          </a:p>
          <a:p>
            <a:pPr lvl="1"/>
            <a:r>
              <a:rPr lang="en-US" dirty="0" smtClean="0"/>
              <a:t>Programmer-directed code variant tuning system</a:t>
            </a:r>
          </a:p>
          <a:p>
            <a:pPr lvl="1"/>
            <a:r>
              <a:rPr lang="en-US" dirty="0" smtClean="0"/>
              <a:t>Uses supervised learning to select variants based on input dataset features</a:t>
            </a:r>
          </a:p>
          <a:p>
            <a:pPr lvl="1"/>
            <a:r>
              <a:rPr lang="en-US" dirty="0" smtClean="0"/>
              <a:t>For 5 high-performance GPU benchmarks, Nitro-tuned variants achieve over 93% of performance </a:t>
            </a:r>
            <a:r>
              <a:rPr lang="en-US" dirty="0" err="1" smtClean="0"/>
              <a:t>w.r.t</a:t>
            </a:r>
            <a:r>
              <a:rPr lang="en-US" dirty="0" smtClean="0"/>
              <a:t> exhaustive search</a:t>
            </a:r>
          </a:p>
          <a:p>
            <a:pPr lvl="1"/>
            <a:r>
              <a:rPr lang="en-US" dirty="0" smtClean="0"/>
              <a:t>Incremental tuning supported via Active Learning</a:t>
            </a:r>
          </a:p>
          <a:p>
            <a:endParaRPr lang="en-US" dirty="0" smtClean="0"/>
          </a:p>
          <a:p>
            <a:r>
              <a:rPr lang="en-US" b="1" dirty="0" smtClean="0"/>
              <a:t>Future Work</a:t>
            </a:r>
          </a:p>
          <a:p>
            <a:pPr lvl="1"/>
            <a:r>
              <a:rPr lang="en-US" dirty="0" smtClean="0"/>
              <a:t>Automatic variant generation from high-level specifications</a:t>
            </a:r>
          </a:p>
          <a:p>
            <a:pPr lvl="1"/>
            <a:r>
              <a:rPr lang="en-US" dirty="0" smtClean="0"/>
              <a:t>Architectural features &amp; features derived from compiler analysis</a:t>
            </a:r>
          </a:p>
          <a:p>
            <a:pPr lvl="1"/>
            <a:r>
              <a:rPr lang="en-US" dirty="0" smtClean="0"/>
              <a:t>Tunable parameter support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4071680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4324672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Evaluation Overhead</a:t>
            </a:r>
            <a:endParaRPr lang="en-US" dirty="0"/>
          </a:p>
        </p:txBody>
      </p:sp>
      <p:pic>
        <p:nvPicPr>
          <p:cNvPr id="4" name="Content Placeholder 3" descr="f_eval.pdf"/>
          <p:cNvPicPr>
            <a:picLocks noGrp="1" noChangeAspect="1"/>
          </p:cNvPicPr>
          <p:nvPr>
            <p:ph sz="quarter" idx="1"/>
          </p:nvPr>
        </p:nvPicPr>
        <p:blipFill>
          <a:blip r:embed="rId3">
            <a:extLst>
              <a:ext uri="{28A0092B-C50C-407E-A947-70E740481C1C}">
                <a14:useLocalDpi xmlns:a14="http://schemas.microsoft.com/office/drawing/2010/main" val="0"/>
              </a:ext>
            </a:extLst>
          </a:blip>
          <a:srcRect l="-6422" r="-6422"/>
          <a:stretch>
            <a:fillRect/>
          </a:stretch>
        </p:blipFill>
        <p:spPr/>
      </p:pic>
      <p:sp>
        <p:nvSpPr>
          <p:cNvPr id="5" name="TextBox 4"/>
          <p:cNvSpPr txBox="1"/>
          <p:nvPr/>
        </p:nvSpPr>
        <p:spPr>
          <a:xfrm>
            <a:off x="2455333" y="3376694"/>
            <a:ext cx="4920081" cy="707886"/>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Analysis helps remove features with high asymptotic complexity</a:t>
            </a:r>
            <a:endParaRPr lang="en-US" sz="2000" dirty="0"/>
          </a:p>
        </p:txBody>
      </p:sp>
    </p:spTree>
    <p:extLst>
      <p:ext uri="{BB962C8B-B14F-4D97-AF65-F5344CB8AC3E}">
        <p14:creationId xmlns:p14="http://schemas.microsoft.com/office/powerpoint/2010/main" val="1182633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1"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and Tuning Interfaces</a:t>
            </a:r>
            <a:endParaRPr lang="en-US" dirty="0"/>
          </a:p>
        </p:txBody>
      </p:sp>
      <p:pic>
        <p:nvPicPr>
          <p:cNvPr id="5" name="Picture 4" descr="py_tab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727" y="3875857"/>
            <a:ext cx="7233826" cy="1930201"/>
          </a:xfrm>
          <a:prstGeom prst="rect">
            <a:avLst/>
          </a:prstGeom>
        </p:spPr>
      </p:pic>
      <p:pic>
        <p:nvPicPr>
          <p:cNvPr id="6" name="Picture 5" descr="cpp_tab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08" y="1682163"/>
            <a:ext cx="7672226" cy="1855140"/>
          </a:xfrm>
          <a:prstGeom prst="rect">
            <a:avLst/>
          </a:prstGeom>
        </p:spPr>
      </p:pic>
    </p:spTree>
    <p:extLst>
      <p:ext uri="{BB962C8B-B14F-4D97-AF65-F5344CB8AC3E}">
        <p14:creationId xmlns:p14="http://schemas.microsoft.com/office/powerpoint/2010/main" val="1277274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 Features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Sparse Matrix-Vector Multiplication</a:t>
            </a:r>
            <a:endParaRPr lang="en-US" dirty="0"/>
          </a:p>
          <a:p>
            <a:pPr lvl="1"/>
            <a:r>
              <a:rPr lang="en-US" dirty="0" err="1" smtClean="0">
                <a:solidFill>
                  <a:srgbClr val="4F81BD"/>
                </a:solidFill>
              </a:rPr>
              <a:t>AvgNZPerRow</a:t>
            </a:r>
            <a:r>
              <a:rPr lang="en-US" dirty="0" smtClean="0">
                <a:solidFill>
                  <a:srgbClr val="4F81BD"/>
                </a:solidFill>
              </a:rPr>
              <a:t>, RL-SD, </a:t>
            </a:r>
            <a:r>
              <a:rPr lang="en-US" dirty="0" err="1" smtClean="0">
                <a:solidFill>
                  <a:srgbClr val="4F81BD"/>
                </a:solidFill>
              </a:rPr>
              <a:t>MaxDeviation</a:t>
            </a:r>
            <a:r>
              <a:rPr lang="en-US" dirty="0" smtClean="0">
                <a:solidFill>
                  <a:srgbClr val="4F81BD"/>
                </a:solidFill>
              </a:rPr>
              <a:t>, DIA and ELL </a:t>
            </a:r>
            <a:r>
              <a:rPr lang="en-US" dirty="0" err="1" smtClean="0">
                <a:solidFill>
                  <a:srgbClr val="4F81BD"/>
                </a:solidFill>
              </a:rPr>
              <a:t>Fillin</a:t>
            </a:r>
            <a:endParaRPr lang="en-US" dirty="0" smtClean="0">
              <a:solidFill>
                <a:srgbClr val="4F81BD"/>
              </a:solidFill>
            </a:endParaRPr>
          </a:p>
          <a:p>
            <a:endParaRPr lang="en-US" dirty="0" smtClean="0"/>
          </a:p>
          <a:p>
            <a:r>
              <a:rPr lang="en-US" dirty="0" smtClean="0"/>
              <a:t>Pre-conditioner + Solvers</a:t>
            </a:r>
          </a:p>
          <a:p>
            <a:pPr lvl="1"/>
            <a:r>
              <a:rPr lang="en-US" dirty="0" smtClean="0">
                <a:solidFill>
                  <a:srgbClr val="4F81BD"/>
                </a:solidFill>
              </a:rPr>
              <a:t>NNZ, #Rows, Trace, </a:t>
            </a:r>
            <a:r>
              <a:rPr lang="en-US" dirty="0" err="1" smtClean="0">
                <a:solidFill>
                  <a:srgbClr val="4F81BD"/>
                </a:solidFill>
              </a:rPr>
              <a:t>DiagAvg</a:t>
            </a:r>
            <a:r>
              <a:rPr lang="en-US" dirty="0" smtClean="0">
                <a:solidFill>
                  <a:srgbClr val="4F81BD"/>
                </a:solidFill>
              </a:rPr>
              <a:t>, </a:t>
            </a:r>
            <a:r>
              <a:rPr lang="en-US" dirty="0" err="1" smtClean="0">
                <a:solidFill>
                  <a:srgbClr val="4F81BD"/>
                </a:solidFill>
              </a:rPr>
              <a:t>DiagVar</a:t>
            </a:r>
            <a:r>
              <a:rPr lang="en-US" dirty="0" smtClean="0">
                <a:solidFill>
                  <a:srgbClr val="4F81BD"/>
                </a:solidFill>
              </a:rPr>
              <a:t>, </a:t>
            </a:r>
            <a:r>
              <a:rPr lang="en-US" dirty="0" err="1" smtClean="0">
                <a:solidFill>
                  <a:srgbClr val="4F81BD"/>
                </a:solidFill>
              </a:rPr>
              <a:t>DiagDominance</a:t>
            </a:r>
            <a:r>
              <a:rPr lang="en-US" dirty="0" smtClean="0">
                <a:solidFill>
                  <a:srgbClr val="4F81BD"/>
                </a:solidFill>
              </a:rPr>
              <a:t>, </a:t>
            </a:r>
            <a:r>
              <a:rPr lang="en-US" dirty="0" err="1" smtClean="0">
                <a:solidFill>
                  <a:srgbClr val="4F81BD"/>
                </a:solidFill>
              </a:rPr>
              <a:t>LBw</a:t>
            </a:r>
            <a:r>
              <a:rPr lang="en-US" dirty="0" smtClean="0">
                <a:solidFill>
                  <a:srgbClr val="4F81BD"/>
                </a:solidFill>
              </a:rPr>
              <a:t>, Norm1</a:t>
            </a:r>
          </a:p>
          <a:p>
            <a:endParaRPr lang="en-US" dirty="0" smtClean="0"/>
          </a:p>
          <a:p>
            <a:r>
              <a:rPr lang="en-US" dirty="0" smtClean="0"/>
              <a:t>Breadth-First Search</a:t>
            </a:r>
          </a:p>
          <a:p>
            <a:pPr lvl="1"/>
            <a:r>
              <a:rPr lang="en-US" dirty="0" err="1" smtClean="0">
                <a:solidFill>
                  <a:srgbClr val="4F81BD"/>
                </a:solidFill>
              </a:rPr>
              <a:t>AvgOutDeg</a:t>
            </a:r>
            <a:r>
              <a:rPr lang="en-US" dirty="0" smtClean="0">
                <a:solidFill>
                  <a:srgbClr val="4F81BD"/>
                </a:solidFill>
              </a:rPr>
              <a:t>, </a:t>
            </a:r>
            <a:r>
              <a:rPr lang="en-US" dirty="0" err="1" smtClean="0">
                <a:solidFill>
                  <a:srgbClr val="4F81BD"/>
                </a:solidFill>
              </a:rPr>
              <a:t>Deg</a:t>
            </a:r>
            <a:r>
              <a:rPr lang="en-US" dirty="0" smtClean="0">
                <a:solidFill>
                  <a:srgbClr val="4F81BD"/>
                </a:solidFill>
              </a:rPr>
              <a:t>-SD, </a:t>
            </a:r>
            <a:r>
              <a:rPr lang="en-US" dirty="0" err="1" smtClean="0">
                <a:solidFill>
                  <a:srgbClr val="4F81BD"/>
                </a:solidFill>
              </a:rPr>
              <a:t>MaxDeviation</a:t>
            </a:r>
            <a:r>
              <a:rPr lang="en-US" dirty="0" smtClean="0">
                <a:solidFill>
                  <a:srgbClr val="4F81BD"/>
                </a:solidFill>
              </a:rPr>
              <a:t>, #Vertices, #Edges</a:t>
            </a:r>
          </a:p>
          <a:p>
            <a:endParaRPr lang="en-US" dirty="0" smtClean="0"/>
          </a:p>
          <a:p>
            <a:r>
              <a:rPr lang="en-US" dirty="0" smtClean="0"/>
              <a:t>Histogram</a:t>
            </a:r>
          </a:p>
          <a:p>
            <a:pPr lvl="1"/>
            <a:r>
              <a:rPr lang="en-US" dirty="0" smtClean="0">
                <a:solidFill>
                  <a:srgbClr val="4F81BD"/>
                </a:solidFill>
              </a:rPr>
              <a:t>N, N/#Bins, </a:t>
            </a:r>
            <a:r>
              <a:rPr lang="en-US" dirty="0" err="1" smtClean="0">
                <a:solidFill>
                  <a:srgbClr val="4F81BD"/>
                </a:solidFill>
              </a:rPr>
              <a:t>SubSampleSD</a:t>
            </a:r>
            <a:endParaRPr lang="en-US" dirty="0" smtClean="0">
              <a:solidFill>
                <a:srgbClr val="4F81BD"/>
              </a:solidFill>
            </a:endParaRPr>
          </a:p>
          <a:p>
            <a:endParaRPr lang="en-US" dirty="0" smtClean="0"/>
          </a:p>
          <a:p>
            <a:r>
              <a:rPr lang="en-US" dirty="0" smtClean="0"/>
              <a:t>GPU Sort</a:t>
            </a:r>
          </a:p>
          <a:p>
            <a:pPr lvl="1"/>
            <a:r>
              <a:rPr lang="en-US" dirty="0" smtClean="0">
                <a:solidFill>
                  <a:srgbClr val="4F81BD"/>
                </a:solidFill>
              </a:rPr>
              <a:t>N, #Bits, #</a:t>
            </a:r>
            <a:r>
              <a:rPr lang="en-US" dirty="0" err="1" smtClean="0">
                <a:solidFill>
                  <a:srgbClr val="4F81BD"/>
                </a:solidFill>
              </a:rPr>
              <a:t>AscSeq</a:t>
            </a:r>
            <a:endParaRPr lang="en-US" dirty="0">
              <a:solidFill>
                <a:srgbClr val="4F81BD"/>
              </a:solidFill>
            </a:endParaRPr>
          </a:p>
        </p:txBody>
      </p:sp>
    </p:spTree>
    <p:extLst>
      <p:ext uri="{BB962C8B-B14F-4D97-AF65-F5344CB8AC3E}">
        <p14:creationId xmlns:p14="http://schemas.microsoft.com/office/powerpoint/2010/main" val="2402949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Some computations may have many implementations</a:t>
            </a:r>
          </a:p>
          <a:p>
            <a:pPr lvl="1"/>
            <a:r>
              <a:rPr lang="en-US" sz="2800" dirty="0">
                <a:ea typeface="ＭＳ Ｐゴシック" charset="-128"/>
                <a:cs typeface="ＭＳ Ｐゴシック" charset="-128"/>
              </a:rPr>
              <a:t>Example: BFS, </a:t>
            </a:r>
            <a:r>
              <a:rPr lang="en-US" sz="2800" dirty="0" err="1">
                <a:ea typeface="ＭＳ Ｐゴシック" charset="-128"/>
                <a:cs typeface="ＭＳ Ｐゴシック" charset="-128"/>
              </a:rPr>
              <a:t>SpMV</a:t>
            </a:r>
            <a:r>
              <a:rPr lang="en-US" sz="2800" dirty="0">
                <a:ea typeface="ＭＳ Ｐゴシック" charset="-128"/>
                <a:cs typeface="ＭＳ Ｐゴシック" charset="-128"/>
              </a:rPr>
              <a:t>, Solvers, Sort etc</a:t>
            </a:r>
            <a:r>
              <a:rPr lang="en-US" sz="2800" dirty="0" smtClean="0">
                <a:ea typeface="ＭＳ Ｐゴシック" charset="-128"/>
                <a:cs typeface="ＭＳ Ｐゴシック" charset="-128"/>
              </a:rPr>
              <a:t>.</a:t>
            </a:r>
          </a:p>
          <a:p>
            <a:pPr lvl="1"/>
            <a:r>
              <a:rPr lang="en-US" sz="2800" dirty="0" smtClean="0">
                <a:ea typeface="ＭＳ Ｐゴシック" charset="-128"/>
                <a:cs typeface="ＭＳ Ｐゴシック" charset="-128"/>
              </a:rPr>
              <a:t>Performance of implementations may depend on input and architecture</a:t>
            </a:r>
          </a:p>
          <a:p>
            <a:pPr lvl="1"/>
            <a:r>
              <a:rPr lang="en-US" sz="2800" dirty="0" smtClean="0">
                <a:ea typeface="ＭＳ Ｐゴシック" charset="-128"/>
                <a:cs typeface="ＭＳ Ｐゴシック" charset="-128"/>
              </a:rPr>
              <a:t>Set of implementations constitutes a ‘search space’</a:t>
            </a:r>
          </a:p>
          <a:p>
            <a:endParaRPr lang="en-US" sz="1300" dirty="0"/>
          </a:p>
          <a:p>
            <a:r>
              <a:rPr lang="en-US" dirty="0" smtClean="0"/>
              <a:t>Best implementation may not be known till runtime</a:t>
            </a:r>
          </a:p>
          <a:p>
            <a:endParaRPr lang="en-US" sz="1200" dirty="0"/>
          </a:p>
          <a:p>
            <a:r>
              <a:rPr lang="en-US" dirty="0" smtClean="0"/>
              <a:t>This paper describes a framework that tries to dynamically select the best implementation</a:t>
            </a:r>
          </a:p>
        </p:txBody>
      </p:sp>
    </p:spTree>
    <p:extLst>
      <p:ext uri="{BB962C8B-B14F-4D97-AF65-F5344CB8AC3E}">
        <p14:creationId xmlns:p14="http://schemas.microsoft.com/office/powerpoint/2010/main" val="36072662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Sparse Matrix-Vector Multiplication</a:t>
            </a:r>
            <a:endParaRPr lang="en-US" dirty="0"/>
          </a:p>
        </p:txBody>
      </p:sp>
      <p:sp>
        <p:nvSpPr>
          <p:cNvPr id="3" name="Content Placeholder 2"/>
          <p:cNvSpPr>
            <a:spLocks noGrp="1"/>
          </p:cNvSpPr>
          <p:nvPr>
            <p:ph sz="quarter" idx="1"/>
          </p:nvPr>
        </p:nvSpPr>
        <p:spPr>
          <a:xfrm>
            <a:off x="457200" y="1483112"/>
            <a:ext cx="8229600" cy="4525963"/>
          </a:xfrm>
        </p:spPr>
        <p:txBody>
          <a:bodyPr>
            <a:normAutofit/>
          </a:bodyPr>
          <a:lstStyle/>
          <a:p>
            <a:pPr marL="342900" lvl="3" indent="-342900">
              <a:buFont typeface="Arial"/>
              <a:buChar char="•"/>
            </a:pPr>
            <a:r>
              <a:rPr lang="en-US" sz="2400" dirty="0" smtClean="0">
                <a:ea typeface="ＭＳ Ｐゴシック" charset="-128"/>
                <a:cs typeface="ＭＳ Ｐゴシック" charset="-128"/>
              </a:rPr>
              <a:t>Sparse matrices represented using many formats</a:t>
            </a:r>
          </a:p>
          <a:p>
            <a:pPr marL="342900" lvl="3" indent="-342900">
              <a:buFont typeface="Arial"/>
              <a:buChar char="•"/>
            </a:pPr>
            <a:r>
              <a:rPr lang="en-US" sz="2400" dirty="0" smtClean="0">
                <a:ea typeface="ＭＳ Ｐゴシック" charset="-128"/>
                <a:cs typeface="ＭＳ Ｐゴシック" charset="-128"/>
              </a:rPr>
              <a:t>Example formats: Compressed Sparse Row (CSR), DIA etc.</a:t>
            </a:r>
          </a:p>
          <a:p>
            <a:pPr marL="342900" lvl="3" indent="-342900">
              <a:buFont typeface="Arial"/>
              <a:buChar char="•"/>
            </a:pPr>
            <a:r>
              <a:rPr lang="en-US" sz="2400" dirty="0" smtClean="0">
                <a:ea typeface="ＭＳ Ｐゴシック" charset="-128"/>
                <a:cs typeface="ＭＳ Ｐゴシック" charset="-128"/>
              </a:rPr>
              <a:t>Optimized implementations exist for each format</a:t>
            </a:r>
          </a:p>
          <a:p>
            <a:pPr marL="342900" lvl="3" indent="-342900">
              <a:buFont typeface="Arial"/>
              <a:buChar char="•"/>
            </a:pPr>
            <a:r>
              <a:rPr lang="en-US" sz="2400" dirty="0" smtClean="0">
                <a:ea typeface="ＭＳ Ｐゴシック" charset="-128"/>
                <a:cs typeface="ＭＳ Ｐゴシック" charset="-128"/>
              </a:rPr>
              <a:t>Exploit as much structure of the matrix as possible</a:t>
            </a:r>
          </a:p>
          <a:p>
            <a:pPr marL="342900" lvl="3" indent="-342900">
              <a:buFont typeface="Arial"/>
              <a:buChar char="•"/>
            </a:pPr>
            <a:r>
              <a:rPr lang="en-US" sz="2400" dirty="0" smtClean="0">
                <a:ea typeface="ＭＳ Ｐゴシック" charset="-128"/>
                <a:cs typeface="ＭＳ Ｐゴシック" charset="-128"/>
              </a:rPr>
              <a:t>Running Example: </a:t>
            </a:r>
            <a:r>
              <a:rPr lang="en-US" sz="2400" dirty="0" err="1" smtClean="0">
                <a:ea typeface="ＭＳ Ｐゴシック" charset="-128"/>
                <a:cs typeface="ＭＳ Ｐゴシック" charset="-128"/>
              </a:rPr>
              <a:t>SpMV</a:t>
            </a:r>
            <a:r>
              <a:rPr lang="en-US" sz="2400" dirty="0" smtClean="0">
                <a:ea typeface="ＭＳ Ｐゴシック" charset="-128"/>
                <a:cs typeface="ＭＳ Ｐゴシック" charset="-128"/>
              </a:rPr>
              <a:t> implementations in CUSP library</a:t>
            </a:r>
          </a:p>
          <a:p>
            <a:pPr marL="342900" lvl="3" indent="-342900">
              <a:buFont typeface="Arial"/>
              <a:buChar char="•"/>
            </a:pPr>
            <a:endParaRPr lang="en-US" sz="2400" dirty="0">
              <a:ea typeface="ＭＳ Ｐゴシック" charset="-128"/>
              <a:cs typeface="ＭＳ Ｐゴシック" charset="-128"/>
            </a:endParaRPr>
          </a:p>
          <a:p>
            <a:pPr marL="342900" lvl="3" indent="-342900">
              <a:buFont typeface="Arial"/>
              <a:buChar char="•"/>
            </a:pPr>
            <a:endParaRPr lang="en-US" sz="2400" dirty="0" smtClean="0">
              <a:ea typeface="ＭＳ Ｐゴシック" charset="-128"/>
              <a:cs typeface="ＭＳ Ｐゴシック" charset="-128"/>
            </a:endParaRPr>
          </a:p>
          <a:p>
            <a:pPr marL="342900" lvl="3" indent="-342900">
              <a:buFont typeface="Arial"/>
              <a:buChar char="•"/>
            </a:pPr>
            <a:endParaRPr lang="en-US" sz="2400" dirty="0">
              <a:ea typeface="ＭＳ Ｐゴシック" charset="-128"/>
              <a:cs typeface="ＭＳ Ｐゴシック" charset="-128"/>
            </a:endParaRPr>
          </a:p>
          <a:p>
            <a:pPr marL="0" lvl="3" indent="0">
              <a:buNone/>
            </a:pPr>
            <a:endParaRPr lang="en-US" sz="2400" dirty="0">
              <a:ea typeface="ＭＳ Ｐゴシック" charset="-128"/>
              <a:cs typeface="ＭＳ Ｐゴシック" charset="-128"/>
            </a:endParaRPr>
          </a:p>
        </p:txBody>
      </p:sp>
      <p:sp>
        <p:nvSpPr>
          <p:cNvPr id="16" name="Rectangle 15"/>
          <p:cNvSpPr/>
          <p:nvPr/>
        </p:nvSpPr>
        <p:spPr>
          <a:xfrm>
            <a:off x="2325723" y="4057685"/>
            <a:ext cx="1793032" cy="928922"/>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extBox 17"/>
          <p:cNvSpPr txBox="1"/>
          <p:nvPr/>
        </p:nvSpPr>
        <p:spPr>
          <a:xfrm>
            <a:off x="2231935" y="3767570"/>
            <a:ext cx="422559" cy="324216"/>
          </a:xfrm>
          <a:prstGeom prst="rect">
            <a:avLst/>
          </a:prstGeom>
          <a:noFill/>
        </p:spPr>
        <p:txBody>
          <a:bodyPr wrap="none" rtlCol="0">
            <a:spAutoFit/>
          </a:bodyPr>
          <a:lstStyle/>
          <a:p>
            <a:r>
              <a:rPr lang="en-US" sz="1600" dirty="0" smtClean="0"/>
              <a:t>DIA</a:t>
            </a:r>
            <a:endParaRPr lang="en-US" sz="1600" dirty="0"/>
          </a:p>
        </p:txBody>
      </p:sp>
      <p:sp>
        <p:nvSpPr>
          <p:cNvPr id="26" name="Rectangle 25"/>
          <p:cNvSpPr/>
          <p:nvPr/>
        </p:nvSpPr>
        <p:spPr>
          <a:xfrm>
            <a:off x="3688334" y="5258183"/>
            <a:ext cx="1767263" cy="982833"/>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TextBox 28"/>
          <p:cNvSpPr txBox="1"/>
          <p:nvPr/>
        </p:nvSpPr>
        <p:spPr>
          <a:xfrm>
            <a:off x="3580185" y="4957586"/>
            <a:ext cx="457377" cy="338554"/>
          </a:xfrm>
          <a:prstGeom prst="rect">
            <a:avLst/>
          </a:prstGeom>
          <a:noFill/>
        </p:spPr>
        <p:txBody>
          <a:bodyPr wrap="none" rtlCol="0">
            <a:spAutoFit/>
          </a:bodyPr>
          <a:lstStyle/>
          <a:p>
            <a:r>
              <a:rPr lang="en-US" sz="1600" dirty="0" smtClean="0"/>
              <a:t>ELL</a:t>
            </a:r>
            <a:endParaRPr lang="en-US" sz="1600" dirty="0"/>
          </a:p>
        </p:txBody>
      </p:sp>
      <p:sp>
        <p:nvSpPr>
          <p:cNvPr id="36" name="Rectangle 35"/>
          <p:cNvSpPr/>
          <p:nvPr/>
        </p:nvSpPr>
        <p:spPr>
          <a:xfrm>
            <a:off x="4935119" y="4023313"/>
            <a:ext cx="1735588" cy="982833"/>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TextBox 38"/>
          <p:cNvSpPr txBox="1"/>
          <p:nvPr/>
        </p:nvSpPr>
        <p:spPr>
          <a:xfrm>
            <a:off x="4841331" y="3733199"/>
            <a:ext cx="889987" cy="338554"/>
          </a:xfrm>
          <a:prstGeom prst="rect">
            <a:avLst/>
          </a:prstGeom>
          <a:noFill/>
        </p:spPr>
        <p:txBody>
          <a:bodyPr wrap="none" rtlCol="0">
            <a:spAutoFit/>
          </a:bodyPr>
          <a:lstStyle/>
          <a:p>
            <a:r>
              <a:rPr lang="en-US" sz="1600" dirty="0" smtClean="0"/>
              <a:t>CSR-VEC</a:t>
            </a:r>
            <a:endParaRPr lang="en-US" sz="1600" dirty="0"/>
          </a:p>
        </p:txBody>
      </p:sp>
      <p:pic>
        <p:nvPicPr>
          <p:cNvPr id="6" name="Picture 5" descr="dia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4215153"/>
            <a:ext cx="622300" cy="622300"/>
          </a:xfrm>
          <a:prstGeom prst="rect">
            <a:avLst/>
          </a:prstGeom>
        </p:spPr>
      </p:pic>
      <p:pic>
        <p:nvPicPr>
          <p:cNvPr id="7" name="Picture 6" descr="dia_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9139" y="4215153"/>
            <a:ext cx="622300" cy="622300"/>
          </a:xfrm>
          <a:prstGeom prst="rect">
            <a:avLst/>
          </a:prstGeom>
        </p:spPr>
      </p:pic>
      <p:pic>
        <p:nvPicPr>
          <p:cNvPr id="8" name="Picture 7" descr="csr_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9018" y="4215153"/>
            <a:ext cx="622300" cy="622300"/>
          </a:xfrm>
          <a:prstGeom prst="rect">
            <a:avLst/>
          </a:prstGeom>
        </p:spPr>
      </p:pic>
      <p:pic>
        <p:nvPicPr>
          <p:cNvPr id="9" name="Picture 8" descr="csr_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339" y="4215153"/>
            <a:ext cx="622300" cy="622300"/>
          </a:xfrm>
          <a:prstGeom prst="rect">
            <a:avLst/>
          </a:prstGeom>
        </p:spPr>
      </p:pic>
      <p:pic>
        <p:nvPicPr>
          <p:cNvPr id="10" name="Picture 9" descr="ell_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6774" y="5445881"/>
            <a:ext cx="622300" cy="622300"/>
          </a:xfrm>
          <a:prstGeom prst="rect">
            <a:avLst/>
          </a:prstGeom>
        </p:spPr>
      </p:pic>
      <p:pic>
        <p:nvPicPr>
          <p:cNvPr id="11" name="Picture 10" descr="ell_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1453" y="5445881"/>
            <a:ext cx="622300" cy="622300"/>
          </a:xfrm>
          <a:prstGeom prst="rect">
            <a:avLst/>
          </a:prstGeom>
        </p:spPr>
      </p:pic>
    </p:spTree>
    <p:extLst>
      <p:ext uri="{BB962C8B-B14F-4D97-AF65-F5344CB8AC3E}">
        <p14:creationId xmlns:p14="http://schemas.microsoft.com/office/powerpoint/2010/main" val="3669077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6" grpId="0" animBg="1"/>
      <p:bldP spid="29" grpId="0"/>
      <p:bldP spid="36"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Dependence in </a:t>
            </a:r>
            <a:r>
              <a:rPr lang="en-US" dirty="0" err="1" smtClean="0"/>
              <a:t>SpMV</a:t>
            </a:r>
            <a:endParaRPr lang="en-US" dirty="0"/>
          </a:p>
        </p:txBody>
      </p:sp>
      <p:pic>
        <p:nvPicPr>
          <p:cNvPr id="5" name="Content Placeholder 4" descr="per_input_spmv.png"/>
          <p:cNvPicPr>
            <a:picLocks noGrp="1" noChangeAspect="1"/>
          </p:cNvPicPr>
          <p:nvPr>
            <p:ph sz="quarter" idx="1"/>
          </p:nvPr>
        </p:nvPicPr>
        <p:blipFill>
          <a:blip r:embed="rId3">
            <a:extLst>
              <a:ext uri="{28A0092B-C50C-407E-A947-70E740481C1C}">
                <a14:useLocalDpi xmlns:a14="http://schemas.microsoft.com/office/drawing/2010/main" val="0"/>
              </a:ext>
            </a:extLst>
          </a:blip>
          <a:srcRect t="-3529" b="-3529"/>
          <a:stretch>
            <a:fillRect/>
          </a:stretch>
        </p:blipFill>
        <p:spPr/>
      </p:pic>
    </p:spTree>
    <p:extLst>
      <p:ext uri="{BB962C8B-B14F-4D97-AF65-F5344CB8AC3E}">
        <p14:creationId xmlns:p14="http://schemas.microsoft.com/office/powerpoint/2010/main" val="36674203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Autotuning</a:t>
            </a:r>
            <a:r>
              <a:rPr lang="en-US" dirty="0" smtClean="0"/>
              <a:t> Systems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Navigate a search space of:</a:t>
            </a:r>
          </a:p>
          <a:p>
            <a:pPr lvl="1"/>
            <a:r>
              <a:rPr lang="en-US" dirty="0" smtClean="0"/>
              <a:t>Parameters</a:t>
            </a:r>
          </a:p>
          <a:p>
            <a:pPr lvl="1"/>
            <a:r>
              <a:rPr lang="en-US" dirty="0" smtClean="0"/>
              <a:t>Implementations, </a:t>
            </a:r>
            <a:r>
              <a:rPr lang="en-US" dirty="0" err="1" smtClean="0"/>
              <a:t>a.k.a</a:t>
            </a:r>
            <a:r>
              <a:rPr lang="en-US" dirty="0" smtClean="0"/>
              <a:t> ‘</a:t>
            </a:r>
            <a:r>
              <a:rPr lang="en-US" dirty="0" smtClean="0">
                <a:solidFill>
                  <a:schemeClr val="accent1"/>
                </a:solidFill>
              </a:rPr>
              <a:t>Code Variants</a:t>
            </a:r>
            <a:r>
              <a:rPr lang="en-US" dirty="0" smtClean="0"/>
              <a:t>’</a:t>
            </a:r>
          </a:p>
          <a:p>
            <a:endParaRPr lang="en-US" dirty="0"/>
          </a:p>
          <a:p>
            <a:r>
              <a:rPr lang="en-US" dirty="0" smtClean="0"/>
              <a:t>Objective: Find the best ‘point’ in search space</a:t>
            </a:r>
          </a:p>
          <a:p>
            <a:pPr lvl="1"/>
            <a:r>
              <a:rPr lang="en-US" dirty="0" smtClean="0"/>
              <a:t>According to some optimization criteria</a:t>
            </a:r>
          </a:p>
          <a:p>
            <a:pPr lvl="1"/>
            <a:r>
              <a:rPr lang="en-US" dirty="0" smtClean="0"/>
              <a:t>Usually Performance</a:t>
            </a:r>
          </a:p>
          <a:p>
            <a:endParaRPr lang="en-US" dirty="0" smtClean="0"/>
          </a:p>
          <a:p>
            <a:r>
              <a:rPr lang="en-US" dirty="0" smtClean="0"/>
              <a:t>Why </a:t>
            </a:r>
            <a:r>
              <a:rPr lang="en-US" dirty="0" err="1" smtClean="0"/>
              <a:t>autotuning</a:t>
            </a:r>
            <a:r>
              <a:rPr lang="en-US" dirty="0" smtClean="0">
                <a:latin typeface="Calibri"/>
                <a:cs typeface="Calibri"/>
              </a:rPr>
              <a:t>?</a:t>
            </a:r>
            <a:endParaRPr lang="en-US" dirty="0">
              <a:latin typeface="Calibri"/>
              <a:cs typeface="Calibri"/>
            </a:endParaRPr>
          </a:p>
          <a:p>
            <a:endParaRPr lang="en-US" dirty="0" smtClean="0"/>
          </a:p>
          <a:p>
            <a:endParaRPr lang="en-US" dirty="0"/>
          </a:p>
          <a:p>
            <a:endParaRPr lang="en-US" dirty="0" smtClean="0"/>
          </a:p>
        </p:txBody>
      </p:sp>
    </p:spTree>
    <p:extLst>
      <p:ext uri="{BB962C8B-B14F-4D97-AF65-F5344CB8AC3E}">
        <p14:creationId xmlns:p14="http://schemas.microsoft.com/office/powerpoint/2010/main" val="450133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Tuning Code Variants</a:t>
            </a:r>
            <a:endParaRPr lang="en-US" dirty="0"/>
          </a:p>
        </p:txBody>
      </p:sp>
      <p:sp>
        <p:nvSpPr>
          <p:cNvPr id="3" name="Content Placeholder 2"/>
          <p:cNvSpPr>
            <a:spLocks noGrp="1"/>
          </p:cNvSpPr>
          <p:nvPr>
            <p:ph sz="quarter" idx="1"/>
          </p:nvPr>
        </p:nvSpPr>
        <p:spPr>
          <a:xfrm>
            <a:off x="441325" y="1439784"/>
            <a:ext cx="8229600" cy="4709695"/>
          </a:xfrm>
        </p:spPr>
        <p:txBody>
          <a:bodyPr>
            <a:noAutofit/>
          </a:bodyPr>
          <a:lstStyle/>
          <a:p>
            <a:r>
              <a:rPr lang="en-US" sz="2800" dirty="0"/>
              <a:t>Parameter tuning systems</a:t>
            </a:r>
          </a:p>
          <a:p>
            <a:endParaRPr lang="en-US" sz="2000" dirty="0"/>
          </a:p>
          <a:p>
            <a:endParaRPr lang="en-US" sz="2000" dirty="0"/>
          </a:p>
          <a:p>
            <a:endParaRPr lang="en-US" sz="2000" dirty="0"/>
          </a:p>
          <a:p>
            <a:endParaRPr lang="en-US" sz="1600" dirty="0" smtClean="0"/>
          </a:p>
          <a:p>
            <a:endParaRPr lang="en-US" sz="1200" dirty="0" smtClean="0"/>
          </a:p>
          <a:p>
            <a:r>
              <a:rPr lang="en-US" sz="2800" dirty="0" smtClean="0"/>
              <a:t>Can we tune variants using parameter tuning systems?</a:t>
            </a:r>
          </a:p>
          <a:p>
            <a:pPr lvl="1"/>
            <a:r>
              <a:rPr lang="en-US" sz="2400" dirty="0" smtClean="0"/>
              <a:t>How do we ‘prune’ the search space?</a:t>
            </a:r>
          </a:p>
          <a:p>
            <a:pPr lvl="1"/>
            <a:r>
              <a:rPr lang="en-US" sz="2400" dirty="0" smtClean="0"/>
              <a:t>Most information known only at runtime</a:t>
            </a:r>
          </a:p>
          <a:p>
            <a:pPr lvl="1"/>
            <a:r>
              <a:rPr lang="en-US" sz="2400" dirty="0" smtClean="0"/>
              <a:t>Do we run search heuristic on every execution of program?</a:t>
            </a:r>
          </a:p>
          <a:p>
            <a:pPr lvl="1"/>
            <a:r>
              <a:rPr lang="en-US" sz="2400" dirty="0" smtClean="0"/>
              <a:t>We need some sort of ‘model’ or mapping</a:t>
            </a:r>
          </a:p>
          <a:p>
            <a:pPr lvl="1"/>
            <a:endParaRPr lang="en-US" sz="1400" dirty="0" smtClean="0"/>
          </a:p>
        </p:txBody>
      </p:sp>
      <p:grpSp>
        <p:nvGrpSpPr>
          <p:cNvPr id="22" name="Group 21"/>
          <p:cNvGrpSpPr/>
          <p:nvPr/>
        </p:nvGrpSpPr>
        <p:grpSpPr>
          <a:xfrm>
            <a:off x="1261410" y="2268515"/>
            <a:ext cx="1283368" cy="882316"/>
            <a:chOff x="1443805" y="5133472"/>
            <a:chExt cx="1283368" cy="882316"/>
          </a:xfrm>
        </p:grpSpPr>
        <p:sp>
          <p:nvSpPr>
            <p:cNvPr id="24" name="Rectangle 23"/>
            <p:cNvSpPr/>
            <p:nvPr/>
          </p:nvSpPr>
          <p:spPr>
            <a:xfrm>
              <a:off x="1443805" y="5133472"/>
              <a:ext cx="1283368" cy="882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577490" y="5253790"/>
              <a:ext cx="1016000" cy="267369"/>
            </a:xfrm>
            <a:prstGeom prst="rect">
              <a:avLst/>
            </a:prstGeom>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600" dirty="0" smtClean="0"/>
                <a:t>param_1</a:t>
              </a:r>
              <a:endParaRPr lang="en-US" sz="1600" dirty="0"/>
            </a:p>
          </p:txBody>
        </p:sp>
        <p:sp>
          <p:nvSpPr>
            <p:cNvPr id="26" name="Rectangle 25"/>
            <p:cNvSpPr/>
            <p:nvPr/>
          </p:nvSpPr>
          <p:spPr>
            <a:xfrm>
              <a:off x="1577490" y="5638801"/>
              <a:ext cx="1016000" cy="267369"/>
            </a:xfrm>
            <a:prstGeom prst="rect">
              <a:avLst/>
            </a:prstGeom>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600" dirty="0" smtClean="0"/>
                <a:t>param_2</a:t>
              </a:r>
              <a:endParaRPr lang="en-US" sz="1600" dirty="0"/>
            </a:p>
          </p:txBody>
        </p:sp>
      </p:grpSp>
      <p:grpSp>
        <p:nvGrpSpPr>
          <p:cNvPr id="29" name="Group 28"/>
          <p:cNvGrpSpPr/>
          <p:nvPr/>
        </p:nvGrpSpPr>
        <p:grpSpPr>
          <a:xfrm>
            <a:off x="2903732" y="2235739"/>
            <a:ext cx="1625148" cy="1243110"/>
            <a:chOff x="3372917" y="5133472"/>
            <a:chExt cx="1625148" cy="1243110"/>
          </a:xfrm>
        </p:grpSpPr>
        <p:cxnSp>
          <p:nvCxnSpPr>
            <p:cNvPr id="30" name="Straight Arrow Connector 29"/>
            <p:cNvCxnSpPr/>
            <p:nvPr/>
          </p:nvCxnSpPr>
          <p:spPr>
            <a:xfrm>
              <a:off x="3793613" y="6015788"/>
              <a:ext cx="12044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793613" y="5133472"/>
              <a:ext cx="0" cy="8823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3793613" y="5334000"/>
              <a:ext cx="975032" cy="6817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Search Space</a:t>
              </a:r>
              <a:endParaRPr lang="en-US" sz="1600" dirty="0"/>
            </a:p>
          </p:txBody>
        </p:sp>
        <p:sp>
          <p:nvSpPr>
            <p:cNvPr id="33" name="TextBox 32"/>
            <p:cNvSpPr txBox="1"/>
            <p:nvPr/>
          </p:nvSpPr>
          <p:spPr>
            <a:xfrm>
              <a:off x="3834583" y="6068805"/>
              <a:ext cx="837414" cy="307777"/>
            </a:xfrm>
            <a:prstGeom prst="rect">
              <a:avLst/>
            </a:prstGeom>
            <a:noFill/>
          </p:spPr>
          <p:txBody>
            <a:bodyPr wrap="none" rtlCol="0">
              <a:spAutoFit/>
            </a:bodyPr>
            <a:lstStyle/>
            <a:p>
              <a:r>
                <a:rPr lang="en-US" sz="1400" dirty="0" smtClean="0"/>
                <a:t>param_1</a:t>
              </a:r>
              <a:endParaRPr lang="en-US" sz="1400" dirty="0"/>
            </a:p>
          </p:txBody>
        </p:sp>
        <p:sp>
          <p:nvSpPr>
            <p:cNvPr id="34" name="TextBox 33"/>
            <p:cNvSpPr txBox="1"/>
            <p:nvPr/>
          </p:nvSpPr>
          <p:spPr>
            <a:xfrm rot="16200000">
              <a:off x="3108099" y="5496209"/>
              <a:ext cx="837414" cy="307777"/>
            </a:xfrm>
            <a:prstGeom prst="rect">
              <a:avLst/>
            </a:prstGeom>
            <a:noFill/>
          </p:spPr>
          <p:txBody>
            <a:bodyPr wrap="none" rtlCol="0">
              <a:spAutoFit/>
            </a:bodyPr>
            <a:lstStyle/>
            <a:p>
              <a:r>
                <a:rPr lang="en-US" sz="1400" dirty="0" smtClean="0"/>
                <a:t>param_2</a:t>
              </a:r>
              <a:endParaRPr lang="en-US" sz="1400" dirty="0"/>
            </a:p>
          </p:txBody>
        </p:sp>
      </p:grpSp>
      <p:sp>
        <p:nvSpPr>
          <p:cNvPr id="35" name="Rectangle 34"/>
          <p:cNvSpPr/>
          <p:nvPr/>
        </p:nvSpPr>
        <p:spPr>
          <a:xfrm>
            <a:off x="4807452" y="2560162"/>
            <a:ext cx="1532194" cy="2962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Search Heuristic</a:t>
            </a:r>
            <a:endParaRPr lang="en-US" sz="1400" dirty="0"/>
          </a:p>
        </p:txBody>
      </p:sp>
      <p:sp>
        <p:nvSpPr>
          <p:cNvPr id="36" name="Rectangle 35"/>
          <p:cNvSpPr/>
          <p:nvPr/>
        </p:nvSpPr>
        <p:spPr>
          <a:xfrm>
            <a:off x="6717635" y="2366843"/>
            <a:ext cx="1203400" cy="267369"/>
          </a:xfrm>
          <a:prstGeom prst="rect">
            <a:avLst/>
          </a:prstGeom>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400" dirty="0" smtClean="0"/>
              <a:t>param_1: 5.0</a:t>
            </a:r>
            <a:endParaRPr lang="en-US" sz="1400" dirty="0"/>
          </a:p>
        </p:txBody>
      </p:sp>
      <p:sp>
        <p:nvSpPr>
          <p:cNvPr id="37" name="Rectangle 36"/>
          <p:cNvSpPr/>
          <p:nvPr/>
        </p:nvSpPr>
        <p:spPr>
          <a:xfrm>
            <a:off x="6717635" y="2898480"/>
            <a:ext cx="1203400" cy="267369"/>
          </a:xfrm>
          <a:prstGeom prst="rect">
            <a:avLst/>
          </a:prstGeom>
        </p:spPr>
        <p:style>
          <a:lnRef idx="2">
            <a:schemeClr val="accent1"/>
          </a:lnRef>
          <a:fillRef idx="1">
            <a:schemeClr val="lt1"/>
          </a:fillRef>
          <a:effectRef idx="0">
            <a:schemeClr val="accent1"/>
          </a:effectRef>
          <a:fontRef idx="minor">
            <a:schemeClr val="dk1"/>
          </a:fontRef>
        </p:style>
        <p:txBody>
          <a:bodyPr rtlCol="0" anchor="b" anchorCtr="0"/>
          <a:lstStyle/>
          <a:p>
            <a:pPr algn="ctr"/>
            <a:r>
              <a:rPr lang="en-US" sz="1400" dirty="0" smtClean="0"/>
              <a:t>param_2: 3.5</a:t>
            </a:r>
            <a:endParaRPr lang="en-US" sz="1400" dirty="0"/>
          </a:p>
        </p:txBody>
      </p:sp>
      <p:cxnSp>
        <p:nvCxnSpPr>
          <p:cNvPr id="38" name="Straight Arrow Connector 37"/>
          <p:cNvCxnSpPr/>
          <p:nvPr/>
        </p:nvCxnSpPr>
        <p:spPr>
          <a:xfrm>
            <a:off x="2685364" y="2752365"/>
            <a:ext cx="218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427280" y="2752365"/>
            <a:ext cx="218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431422" y="2756164"/>
            <a:ext cx="2183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3202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 Introduction</a:t>
            </a:r>
            <a:endParaRPr lang="en-US" dirty="0"/>
          </a:p>
        </p:txBody>
      </p:sp>
      <p:sp>
        <p:nvSpPr>
          <p:cNvPr id="3" name="Content Placeholder 2"/>
          <p:cNvSpPr>
            <a:spLocks noGrp="1"/>
          </p:cNvSpPr>
          <p:nvPr>
            <p:ph sz="quarter" idx="1"/>
          </p:nvPr>
        </p:nvSpPr>
        <p:spPr/>
        <p:txBody>
          <a:bodyPr>
            <a:normAutofit fontScale="70000" lnSpcReduction="20000"/>
          </a:bodyPr>
          <a:lstStyle/>
          <a:p>
            <a:pPr marL="0" lvl="2" indent="0">
              <a:buNone/>
            </a:pPr>
            <a:r>
              <a:rPr lang="en-US" sz="3100" b="1" dirty="0" smtClean="0">
                <a:ea typeface="ＭＳ Ｐゴシック" charset="-128"/>
                <a:cs typeface="ＭＳ Ｐゴシック" charset="-128"/>
              </a:rPr>
              <a:t>What is Nitro?</a:t>
            </a:r>
          </a:p>
          <a:p>
            <a:pPr marL="0" lvl="2" indent="0">
              <a:buNone/>
            </a:pPr>
            <a:endParaRPr lang="en-US" b="1" dirty="0">
              <a:ea typeface="ＭＳ Ｐゴシック" charset="-128"/>
              <a:cs typeface="ＭＳ Ｐゴシック" charset="-128"/>
            </a:endParaRPr>
          </a:p>
          <a:p>
            <a:pPr marL="0" lvl="2" indent="0">
              <a:buNone/>
            </a:pPr>
            <a:endParaRPr lang="en-US" b="1" dirty="0" smtClean="0">
              <a:ea typeface="ＭＳ Ｐゴシック" charset="-128"/>
              <a:cs typeface="ＭＳ Ｐゴシック" charset="-128"/>
            </a:endParaRPr>
          </a:p>
          <a:p>
            <a:pPr marL="0" lvl="2" indent="0">
              <a:buNone/>
            </a:pPr>
            <a:endParaRPr lang="en-US" b="1" dirty="0">
              <a:ea typeface="ＭＳ Ｐゴシック" charset="-128"/>
              <a:cs typeface="ＭＳ Ｐゴシック" charset="-128"/>
            </a:endParaRPr>
          </a:p>
          <a:p>
            <a:endParaRPr lang="en-US" b="1" dirty="0" smtClean="0"/>
          </a:p>
          <a:p>
            <a:endParaRPr lang="en-US" b="1" dirty="0"/>
          </a:p>
          <a:p>
            <a:pPr marL="0" indent="0">
              <a:buNone/>
            </a:pPr>
            <a:r>
              <a:rPr lang="en-US" b="1" dirty="0" smtClean="0"/>
              <a:t>Goal</a:t>
            </a:r>
            <a:r>
              <a:rPr lang="en-US" dirty="0"/>
              <a:t>: </a:t>
            </a:r>
            <a:r>
              <a:rPr lang="en-US" dirty="0" smtClean="0"/>
              <a:t>Provide general </a:t>
            </a:r>
            <a:r>
              <a:rPr lang="en-US" dirty="0"/>
              <a:t>productivity tool for experts</a:t>
            </a:r>
          </a:p>
          <a:p>
            <a:pPr lvl="1"/>
            <a:r>
              <a:rPr lang="en-US" dirty="0"/>
              <a:t>Both </a:t>
            </a:r>
            <a:r>
              <a:rPr lang="en-US" dirty="0" smtClean="0"/>
              <a:t>library </a:t>
            </a:r>
            <a:r>
              <a:rPr lang="en-US" dirty="0"/>
              <a:t>and </a:t>
            </a:r>
            <a:r>
              <a:rPr lang="en-US" dirty="0" smtClean="0"/>
              <a:t>application developers</a:t>
            </a:r>
            <a:endParaRPr lang="en-US" dirty="0"/>
          </a:p>
          <a:p>
            <a:endParaRPr lang="en-US" b="1" dirty="0"/>
          </a:p>
          <a:p>
            <a:pPr marL="0" indent="0">
              <a:buNone/>
            </a:pPr>
            <a:r>
              <a:rPr lang="en-US" b="1" dirty="0"/>
              <a:t>Some </a:t>
            </a:r>
            <a:r>
              <a:rPr lang="en-US" b="1" dirty="0" smtClean="0"/>
              <a:t>Terminology</a:t>
            </a:r>
          </a:p>
          <a:p>
            <a:endParaRPr lang="en-US" b="1" dirty="0"/>
          </a:p>
          <a:p>
            <a:pPr lvl="1"/>
            <a:r>
              <a:rPr lang="en-US" b="1" dirty="0"/>
              <a:t>Model:</a:t>
            </a:r>
            <a:r>
              <a:rPr lang="en-US" dirty="0"/>
              <a:t> </a:t>
            </a:r>
          </a:p>
          <a:p>
            <a:pPr lvl="1"/>
            <a:r>
              <a:rPr lang="en-US" b="1" dirty="0"/>
              <a:t>Feature: </a:t>
            </a:r>
            <a:r>
              <a:rPr lang="en-US" dirty="0"/>
              <a:t>Characteristic or </a:t>
            </a:r>
            <a:r>
              <a:rPr lang="en-US" dirty="0" smtClean="0"/>
              <a:t>property </a:t>
            </a:r>
            <a:r>
              <a:rPr lang="en-US" dirty="0"/>
              <a:t>of </a:t>
            </a:r>
            <a:r>
              <a:rPr lang="en-US" dirty="0" smtClean="0"/>
              <a:t>input data</a:t>
            </a:r>
            <a:endParaRPr lang="en-US" b="1" dirty="0"/>
          </a:p>
          <a:p>
            <a:pPr lvl="1"/>
            <a:r>
              <a:rPr lang="en-US" b="1" dirty="0"/>
              <a:t>Constraint:</a:t>
            </a:r>
            <a:r>
              <a:rPr lang="en-US" dirty="0"/>
              <a:t> A </a:t>
            </a:r>
            <a:r>
              <a:rPr lang="en-US" dirty="0" smtClean="0"/>
              <a:t>check </a:t>
            </a:r>
            <a:r>
              <a:rPr lang="en-US" dirty="0"/>
              <a:t>to </a:t>
            </a:r>
            <a:r>
              <a:rPr lang="en-US" dirty="0" smtClean="0"/>
              <a:t>prevent execution </a:t>
            </a:r>
            <a:r>
              <a:rPr lang="en-US" dirty="0"/>
              <a:t>of </a:t>
            </a:r>
            <a:r>
              <a:rPr lang="en-US" dirty="0" smtClean="0"/>
              <a:t>invalid variant</a:t>
            </a:r>
            <a:endParaRPr lang="en-US" b="1" dirty="0">
              <a:ea typeface="ＭＳ Ｐゴシック" charset="-128"/>
              <a:cs typeface="ＭＳ Ｐゴシック" charset="-128"/>
            </a:endParaRPr>
          </a:p>
        </p:txBody>
      </p:sp>
      <p:sp>
        <p:nvSpPr>
          <p:cNvPr id="10" name="Rectangle 9"/>
          <p:cNvSpPr/>
          <p:nvPr/>
        </p:nvSpPr>
        <p:spPr>
          <a:xfrm>
            <a:off x="671088" y="2729747"/>
            <a:ext cx="3681464" cy="4035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Infers mapping: inputs </a:t>
            </a:r>
            <a:r>
              <a:rPr lang="en-US" sz="1400" dirty="0" smtClean="0">
                <a:solidFill>
                  <a:schemeClr val="tx1"/>
                </a:solidFill>
                <a:latin typeface="Wingdings"/>
                <a:ea typeface="Wingdings"/>
                <a:cs typeface="Wingdings"/>
                <a:sym typeface="Wingdings"/>
              </a:rPr>
              <a:t></a:t>
            </a:r>
            <a:r>
              <a:rPr lang="en-US" dirty="0" smtClean="0">
                <a:solidFill>
                  <a:schemeClr val="tx1"/>
                </a:solidFill>
              </a:rPr>
              <a:t> variants</a:t>
            </a:r>
            <a:endParaRPr lang="en-US" dirty="0">
              <a:solidFill>
                <a:schemeClr val="tx1"/>
              </a:solidFill>
            </a:endParaRPr>
          </a:p>
        </p:txBody>
      </p:sp>
      <p:sp>
        <p:nvSpPr>
          <p:cNvPr id="11" name="Rectangle 10"/>
          <p:cNvSpPr/>
          <p:nvPr/>
        </p:nvSpPr>
        <p:spPr>
          <a:xfrm>
            <a:off x="4431735" y="2729747"/>
            <a:ext cx="4407410" cy="4035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Uses mapping to select variants @ runtime</a:t>
            </a:r>
            <a:endParaRPr lang="en-US" dirty="0">
              <a:solidFill>
                <a:schemeClr val="tx1"/>
              </a:solidFill>
            </a:endParaRPr>
          </a:p>
        </p:txBody>
      </p:sp>
      <p:sp>
        <p:nvSpPr>
          <p:cNvPr id="12" name="Rectangle 11"/>
          <p:cNvSpPr/>
          <p:nvPr/>
        </p:nvSpPr>
        <p:spPr>
          <a:xfrm>
            <a:off x="2106592" y="2126482"/>
            <a:ext cx="5317965" cy="399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Programmer-directed code variant tuning framework</a:t>
            </a:r>
            <a:endParaRPr lang="en-US" dirty="0">
              <a:solidFill>
                <a:schemeClr val="tx1"/>
              </a:solidFill>
            </a:endParaRPr>
          </a:p>
        </p:txBody>
      </p:sp>
      <p:sp>
        <p:nvSpPr>
          <p:cNvPr id="7" name="Rectangle 6"/>
          <p:cNvSpPr/>
          <p:nvPr/>
        </p:nvSpPr>
        <p:spPr>
          <a:xfrm>
            <a:off x="2106592" y="4869759"/>
            <a:ext cx="1655671" cy="399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Input features</a:t>
            </a:r>
            <a:endParaRPr lang="en-US" dirty="0">
              <a:solidFill>
                <a:schemeClr val="tx1"/>
              </a:solidFill>
            </a:endParaRPr>
          </a:p>
        </p:txBody>
      </p:sp>
      <p:sp>
        <p:nvSpPr>
          <p:cNvPr id="8" name="Rectangle 7"/>
          <p:cNvSpPr/>
          <p:nvPr/>
        </p:nvSpPr>
        <p:spPr>
          <a:xfrm>
            <a:off x="4431735" y="4869759"/>
            <a:ext cx="1655671" cy="399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Variant label</a:t>
            </a:r>
            <a:endParaRPr lang="en-US" dirty="0">
              <a:solidFill>
                <a:schemeClr val="tx1"/>
              </a:solidFill>
            </a:endParaRPr>
          </a:p>
        </p:txBody>
      </p:sp>
      <p:cxnSp>
        <p:nvCxnSpPr>
          <p:cNvPr id="9" name="Straight Arrow Connector 8"/>
          <p:cNvCxnSpPr>
            <a:stCxn id="7" idx="3"/>
            <a:endCxn id="8" idx="1"/>
          </p:cNvCxnSpPr>
          <p:nvPr/>
        </p:nvCxnSpPr>
        <p:spPr>
          <a:xfrm>
            <a:off x="3762263" y="5069639"/>
            <a:ext cx="66947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291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457200" y="3825029"/>
            <a:ext cx="8229600" cy="1873250"/>
          </a:xfrm>
          <a:prstGeom prst="rect">
            <a:avLst/>
          </a:prstGeom>
          <a:ln w="15875">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1679865" y="2231240"/>
            <a:ext cx="1473970" cy="144952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2" name="Title 1"/>
          <p:cNvSpPr>
            <a:spLocks noGrp="1"/>
          </p:cNvSpPr>
          <p:nvPr>
            <p:ph type="title"/>
          </p:nvPr>
        </p:nvSpPr>
        <p:spPr/>
        <p:txBody>
          <a:bodyPr/>
          <a:lstStyle/>
          <a:p>
            <a:r>
              <a:rPr lang="en-US" dirty="0" smtClean="0"/>
              <a:t>Tuning Process Overview</a:t>
            </a:r>
            <a:endParaRPr lang="en-US" dirty="0"/>
          </a:p>
        </p:txBody>
      </p:sp>
      <p:pic>
        <p:nvPicPr>
          <p:cNvPr id="4" name="Picture 3" descr="bcsstm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780" y="2262990"/>
            <a:ext cx="685800" cy="673100"/>
          </a:xfrm>
          <a:prstGeom prst="rect">
            <a:avLst/>
          </a:prstGeom>
        </p:spPr>
      </p:pic>
      <p:pic>
        <p:nvPicPr>
          <p:cNvPr id="5" name="Picture 4" descr="ms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390" y="3002010"/>
            <a:ext cx="622300" cy="622300"/>
          </a:xfrm>
          <a:prstGeom prst="rect">
            <a:avLst/>
          </a:prstGeom>
        </p:spPr>
      </p:pic>
      <p:pic>
        <p:nvPicPr>
          <p:cNvPr id="6" name="Picture 5" descr="bcsstm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018" y="2262990"/>
            <a:ext cx="685800" cy="673100"/>
          </a:xfrm>
          <a:prstGeom prst="rect">
            <a:avLst/>
          </a:prstGeom>
        </p:spPr>
      </p:pic>
      <p:pic>
        <p:nvPicPr>
          <p:cNvPr id="7" name="Picture 6" descr="ms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3628" y="3002010"/>
            <a:ext cx="622300" cy="622300"/>
          </a:xfrm>
          <a:prstGeom prst="rect">
            <a:avLst/>
          </a:prstGeom>
        </p:spPr>
      </p:pic>
      <p:pic>
        <p:nvPicPr>
          <p:cNvPr id="24" name="Picture 23" descr="spmv_code_p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1548" y="2231240"/>
            <a:ext cx="1483783" cy="1446135"/>
          </a:xfrm>
          <a:prstGeom prst="rect">
            <a:avLst/>
          </a:prstGeom>
          <a:ln>
            <a:solidFill>
              <a:schemeClr val="tx1"/>
            </a:solidFill>
          </a:ln>
        </p:spPr>
      </p:pic>
      <p:sp>
        <p:nvSpPr>
          <p:cNvPr id="25" name="TextBox 24"/>
          <p:cNvSpPr txBox="1"/>
          <p:nvPr/>
        </p:nvSpPr>
        <p:spPr>
          <a:xfrm>
            <a:off x="1679865" y="1845611"/>
            <a:ext cx="1473970" cy="338554"/>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Training Inputs</a:t>
            </a:r>
            <a:endParaRPr lang="en-US" sz="1600" dirty="0"/>
          </a:p>
        </p:txBody>
      </p:sp>
      <p:sp>
        <p:nvSpPr>
          <p:cNvPr id="26" name="TextBox 25"/>
          <p:cNvSpPr txBox="1"/>
          <p:nvPr/>
        </p:nvSpPr>
        <p:spPr>
          <a:xfrm>
            <a:off x="3878172" y="1599389"/>
            <a:ext cx="1473970" cy="58477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Library Driver (C++) </a:t>
            </a:r>
            <a:endParaRPr lang="en-US" sz="1600" dirty="0"/>
          </a:p>
        </p:txBody>
      </p:sp>
      <p:sp>
        <p:nvSpPr>
          <p:cNvPr id="27" name="TextBox 26"/>
          <p:cNvSpPr txBox="1"/>
          <p:nvPr/>
        </p:nvSpPr>
        <p:spPr>
          <a:xfrm>
            <a:off x="6051548" y="1599389"/>
            <a:ext cx="1483784" cy="58477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Tuning Script</a:t>
            </a:r>
          </a:p>
          <a:p>
            <a:pPr algn="ctr"/>
            <a:r>
              <a:rPr lang="en-US" sz="1600" dirty="0" smtClean="0"/>
              <a:t>(Python)</a:t>
            </a:r>
            <a:endParaRPr lang="en-US" sz="1600" dirty="0"/>
          </a:p>
        </p:txBody>
      </p:sp>
      <p:sp>
        <p:nvSpPr>
          <p:cNvPr id="28" name="Rectangle 27"/>
          <p:cNvSpPr/>
          <p:nvPr/>
        </p:nvSpPr>
        <p:spPr>
          <a:xfrm>
            <a:off x="3061058" y="4525818"/>
            <a:ext cx="3134606" cy="399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Nitro Tuning Subsystem</a:t>
            </a:r>
            <a:endParaRPr lang="en-US" dirty="0">
              <a:solidFill>
                <a:schemeClr val="tx1"/>
              </a:solidFill>
            </a:endParaRPr>
          </a:p>
        </p:txBody>
      </p:sp>
      <p:cxnSp>
        <p:nvCxnSpPr>
          <p:cNvPr id="33" name="Straight Arrow Connector 32"/>
          <p:cNvCxnSpPr>
            <a:stCxn id="20" idx="2"/>
            <a:endCxn id="28" idx="0"/>
          </p:cNvCxnSpPr>
          <p:nvPr/>
        </p:nvCxnSpPr>
        <p:spPr>
          <a:xfrm>
            <a:off x="2416850" y="3680761"/>
            <a:ext cx="2211511" cy="845057"/>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8" idx="2"/>
            <a:endCxn id="28" idx="0"/>
          </p:cNvCxnSpPr>
          <p:nvPr/>
        </p:nvCxnSpPr>
        <p:spPr>
          <a:xfrm>
            <a:off x="4615439" y="3680761"/>
            <a:ext cx="12922" cy="845057"/>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4" idx="2"/>
            <a:endCxn id="28" idx="0"/>
          </p:cNvCxnSpPr>
          <p:nvPr/>
        </p:nvCxnSpPr>
        <p:spPr>
          <a:xfrm flipH="1">
            <a:off x="4628361" y="3677375"/>
            <a:ext cx="2165079" cy="848443"/>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6240020" y="3956810"/>
            <a:ext cx="2216063" cy="3997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Feature Evaluator</a:t>
            </a:r>
            <a:endParaRPr lang="en-US" dirty="0">
              <a:solidFill>
                <a:schemeClr val="tx1"/>
              </a:solidFill>
            </a:endParaRPr>
          </a:p>
        </p:txBody>
      </p:sp>
      <p:sp>
        <p:nvSpPr>
          <p:cNvPr id="61" name="Rectangle 60"/>
          <p:cNvSpPr/>
          <p:nvPr/>
        </p:nvSpPr>
        <p:spPr>
          <a:xfrm>
            <a:off x="6240020" y="5077986"/>
            <a:ext cx="2216063" cy="3997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Constraint Evaluator</a:t>
            </a:r>
            <a:endParaRPr lang="en-US" dirty="0">
              <a:solidFill>
                <a:schemeClr val="tx1"/>
              </a:solidFill>
            </a:endParaRPr>
          </a:p>
        </p:txBody>
      </p:sp>
      <p:sp>
        <p:nvSpPr>
          <p:cNvPr id="62" name="Rectangle 61"/>
          <p:cNvSpPr/>
          <p:nvPr/>
        </p:nvSpPr>
        <p:spPr>
          <a:xfrm>
            <a:off x="677329" y="3956810"/>
            <a:ext cx="2283884" cy="3997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Active Learner</a:t>
            </a:r>
            <a:endParaRPr lang="en-US" dirty="0">
              <a:solidFill>
                <a:schemeClr val="tx1"/>
              </a:solidFill>
            </a:endParaRPr>
          </a:p>
        </p:txBody>
      </p:sp>
      <p:sp>
        <p:nvSpPr>
          <p:cNvPr id="63" name="Rectangle 62"/>
          <p:cNvSpPr/>
          <p:nvPr/>
        </p:nvSpPr>
        <p:spPr>
          <a:xfrm>
            <a:off x="677329" y="5071527"/>
            <a:ext cx="2283884" cy="3997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Classifier</a:t>
            </a:r>
            <a:endParaRPr lang="en-US" dirty="0">
              <a:solidFill>
                <a:schemeClr val="tx1"/>
              </a:solidFill>
            </a:endParaRPr>
          </a:p>
        </p:txBody>
      </p:sp>
      <p:pic>
        <p:nvPicPr>
          <p:cNvPr id="8" name="Picture 7" descr="lib_blob.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6358" y="2231241"/>
            <a:ext cx="1498161" cy="1449520"/>
          </a:xfrm>
          <a:prstGeom prst="rect">
            <a:avLst/>
          </a:prstGeom>
        </p:spPr>
      </p:pic>
      <p:grpSp>
        <p:nvGrpSpPr>
          <p:cNvPr id="32" name="Group 31"/>
          <p:cNvGrpSpPr/>
          <p:nvPr/>
        </p:nvGrpSpPr>
        <p:grpSpPr>
          <a:xfrm>
            <a:off x="3045761" y="5924570"/>
            <a:ext cx="3218080" cy="454342"/>
            <a:chOff x="2586629" y="6163284"/>
            <a:chExt cx="3804477" cy="454342"/>
          </a:xfrm>
        </p:grpSpPr>
        <p:sp>
          <p:nvSpPr>
            <p:cNvPr id="35" name="Rectangle 34"/>
            <p:cNvSpPr/>
            <p:nvPr/>
          </p:nvSpPr>
          <p:spPr>
            <a:xfrm>
              <a:off x="2586629" y="6163284"/>
              <a:ext cx="3741880" cy="391738"/>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Models</a:t>
              </a:r>
              <a:endParaRPr lang="en-US" dirty="0"/>
            </a:p>
          </p:txBody>
        </p:sp>
        <p:sp>
          <p:nvSpPr>
            <p:cNvPr id="36" name="Rectangle 35"/>
            <p:cNvSpPr/>
            <p:nvPr/>
          </p:nvSpPr>
          <p:spPr>
            <a:xfrm>
              <a:off x="2649226" y="6225888"/>
              <a:ext cx="3741880" cy="391738"/>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Models</a:t>
              </a:r>
              <a:endParaRPr lang="en-US" dirty="0"/>
            </a:p>
          </p:txBody>
        </p:sp>
      </p:grpSp>
      <p:cxnSp>
        <p:nvCxnSpPr>
          <p:cNvPr id="38" name="Straight Arrow Connector 37"/>
          <p:cNvCxnSpPr>
            <a:endCxn id="35" idx="0"/>
          </p:cNvCxnSpPr>
          <p:nvPr/>
        </p:nvCxnSpPr>
        <p:spPr>
          <a:xfrm flipH="1">
            <a:off x="4628327" y="4925578"/>
            <a:ext cx="34" cy="998992"/>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87365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3789</TotalTime>
  <Words>1241</Words>
  <Application>Microsoft Macintosh PowerPoint</Application>
  <PresentationFormat>On-screen Show (4:3)</PresentationFormat>
  <Paragraphs>310</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NITRO: A Framework for Adaptive Code Variant Tuning</vt:lpstr>
      <vt:lpstr>Disclaimers</vt:lpstr>
      <vt:lpstr>Motivation</vt:lpstr>
      <vt:lpstr>Sparse Matrix-Vector Multiplication</vt:lpstr>
      <vt:lpstr>Input Dependence in SpMV</vt:lpstr>
      <vt:lpstr>Autotuning Systems</vt:lpstr>
      <vt:lpstr>Tuning Code Variants</vt:lpstr>
      <vt:lpstr>Nitro: Introduction</vt:lpstr>
      <vt:lpstr>Tuning Process Overview</vt:lpstr>
      <vt:lpstr>PowerPoint Presentation</vt:lpstr>
      <vt:lpstr>SpMV Library Driver (C++)</vt:lpstr>
      <vt:lpstr>SpMV Library Driver (C++)</vt:lpstr>
      <vt:lpstr>SpMV Tuning Script (Python)</vt:lpstr>
      <vt:lpstr>Model Construction</vt:lpstr>
      <vt:lpstr>Improving Training &amp; Runtime Overheads</vt:lpstr>
      <vt:lpstr>Experimental Setup</vt:lpstr>
      <vt:lpstr>Benchmarks</vt:lpstr>
      <vt:lpstr>Results: Nitro vs. Other Variants</vt:lpstr>
      <vt:lpstr>Performance Breakdown</vt:lpstr>
      <vt:lpstr>Results: Incremental Tuning</vt:lpstr>
      <vt:lpstr>Related Work</vt:lpstr>
      <vt:lpstr>Conclusions &amp; Future Work</vt:lpstr>
      <vt:lpstr>PowerPoint Presentation</vt:lpstr>
      <vt:lpstr>Feature Evaluation Overhead</vt:lpstr>
      <vt:lpstr>Library and Tuning Interfaces</vt:lpstr>
      <vt:lpstr>Benchmarks: Features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Framework for Input and Architecture Aware Code Variant Autotuning</dc:title>
  <dc:creator>Saurav</dc:creator>
  <cp:lastModifiedBy>Saurav</cp:lastModifiedBy>
  <cp:revision>700</cp:revision>
  <dcterms:created xsi:type="dcterms:W3CDTF">2013-11-06T18:25:41Z</dcterms:created>
  <dcterms:modified xsi:type="dcterms:W3CDTF">2014-05-22T15:31:08Z</dcterms:modified>
</cp:coreProperties>
</file>